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16" r:id="rId1"/>
  </p:sldMasterIdLst>
  <p:notesMasterIdLst>
    <p:notesMasterId r:id="rId18"/>
  </p:notesMasterIdLst>
  <p:sldIdLst>
    <p:sldId id="256" r:id="rId2"/>
    <p:sldId id="257" r:id="rId3"/>
    <p:sldId id="258" r:id="rId4"/>
    <p:sldId id="270" r:id="rId5"/>
    <p:sldId id="274" r:id="rId6"/>
    <p:sldId id="269" r:id="rId7"/>
    <p:sldId id="266" r:id="rId8"/>
    <p:sldId id="259" r:id="rId9"/>
    <p:sldId id="262" r:id="rId10"/>
    <p:sldId id="263" r:id="rId11"/>
    <p:sldId id="267" r:id="rId12"/>
    <p:sldId id="268" r:id="rId13"/>
    <p:sldId id="260" r:id="rId14"/>
    <p:sldId id="273" r:id="rId15"/>
    <p:sldId id="272" r:id="rId16"/>
    <p:sldId id="261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E190"/>
    <a:srgbClr val="01D7C1"/>
    <a:srgbClr val="F2B200"/>
    <a:srgbClr val="FB7501"/>
    <a:srgbClr val="C0901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Помірний стиль 2 –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7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верхнього колонтитула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Місце для дати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D18848-AA89-43A1-80F2-1C23A96C9C41}" type="datetimeFigureOut">
              <a:rPr lang="ru-RU" smtClean="0"/>
              <a:t>16.06.2025</a:t>
            </a:fld>
            <a:endParaRPr lang="ru-RU"/>
          </a:p>
        </p:txBody>
      </p:sp>
      <p:sp>
        <p:nvSpPr>
          <p:cNvPr id="4" name="Місце для зображення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Місце для нотаток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ru-RU"/>
          </a:p>
        </p:txBody>
      </p:sp>
      <p:sp>
        <p:nvSpPr>
          <p:cNvPr id="6" name="Місце для нижнього колонтитула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Місце для номера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F49015-E411-453C-94AE-FAF7BD9145DD}" type="slidenum">
              <a:rPr lang="ru-RU" smtClean="0"/>
              <a:t>‹№›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893761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F49015-E411-453C-94AE-FAF7BD9145DD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107252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и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uk-UA"/>
              <a:t>Клацніть, щоб редагувати стиль зразка підзаголовка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D9ED6-91B5-44F9-9BC6-40507DB7DC89}" type="datetime1">
              <a:rPr lang="ru-RU" smtClean="0"/>
              <a:t>16.06.2025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A83D15-7060-421D-8550-BBB6CEC7AE97}" type="slidenum">
              <a:rPr lang="ru-RU" smtClean="0"/>
              <a:t>‹№›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303736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і вертикальни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B3319-FB59-4BA5-AF91-7B9DC1FECB3B}" type="datetime1">
              <a:rPr lang="ru-RU" smtClean="0"/>
              <a:t>16.06.2025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A83D15-7060-421D-8550-BBB6CEC7AE97}" type="slidenum">
              <a:rPr lang="ru-RU" smtClean="0"/>
              <a:t>‹№›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645617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ий заголовок і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C50DCD-589A-44C2-AABB-0B4C3F8266D1}" type="datetime1">
              <a:rPr lang="ru-RU" smtClean="0"/>
              <a:t>16.06.2025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A83D15-7060-421D-8550-BBB6CEC7AE97}" type="slidenum">
              <a:rPr lang="ru-RU" smtClean="0"/>
              <a:t>‹№›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594024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Назва та вмі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04B47-4EB1-49D2-A9F4-0F0E55E090A4}" type="datetime1">
              <a:rPr lang="ru-RU" smtClean="0"/>
              <a:t>16.06.2025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A83D15-7060-421D-8550-BBB6CEC7AE97}" type="slidenum">
              <a:rPr lang="ru-RU" smtClean="0"/>
              <a:t>‹№›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73891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Назва розділ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8F400F-3401-4D54-9908-30E8D8B95AF4}" type="datetime1">
              <a:rPr lang="ru-RU" smtClean="0"/>
              <a:t>16.06.2025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A83D15-7060-421D-8550-BBB6CEC7AE97}" type="slidenum">
              <a:rPr lang="ru-RU" smtClean="0"/>
              <a:t>‹№›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2539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’єкт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15ACF7-AAF8-4CF5-936C-596F06260E46}" type="datetime1">
              <a:rPr lang="ru-RU" smtClean="0"/>
              <a:t>16.06.2025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A83D15-7060-421D-8550-BBB6CEC7AE97}" type="slidenum">
              <a:rPr lang="ru-RU" smtClean="0"/>
              <a:t>‹№›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570973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Порівнянн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F327F-598C-43C1-A04B-91535BA7F309}" type="datetime1">
              <a:rPr lang="ru-RU" smtClean="0"/>
              <a:t>16.06.2025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A83D15-7060-421D-8550-BBB6CEC7AE97}" type="slidenum">
              <a:rPr lang="ru-RU" smtClean="0"/>
              <a:t>‹№›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899826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Лише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263D6-F266-443C-9502-8F000AEC7B6C}" type="datetime1">
              <a:rPr lang="ru-RU" smtClean="0"/>
              <a:t>16.06.2025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A83D15-7060-421D-8550-BBB6CEC7AE97}" type="slidenum">
              <a:rPr lang="ru-RU" smtClean="0"/>
              <a:t>‹№›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961801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и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9DDF5-D1D3-4CBB-A628-46737B618B5C}" type="datetime1">
              <a:rPr lang="ru-RU" smtClean="0"/>
              <a:t>16.06.2025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A83D15-7060-421D-8550-BBB6CEC7AE97}" type="slidenum">
              <a:rPr lang="ru-RU" smtClean="0"/>
              <a:t>‹№›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069774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Вміст і пі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6B3D1-AB01-421E-BE9F-CC0CBF3825BF}" type="datetime1">
              <a:rPr lang="ru-RU" smtClean="0"/>
              <a:t>16.06.2025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A83D15-7060-421D-8550-BBB6CEC7AE97}" type="slidenum">
              <a:rPr lang="ru-RU" smtClean="0"/>
              <a:t>‹№›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19313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і пі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uk-UA"/>
              <a:t>Клацніть піктограму, щоб додати зображення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FCEB8-73E4-49A9-922A-22DFDF5AFFA5}" type="datetime1">
              <a:rPr lang="ru-RU" smtClean="0"/>
              <a:t>16.06.2025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A83D15-7060-421D-8550-BBB6CEC7AE97}" type="slidenum">
              <a:rPr lang="ru-RU" smtClean="0"/>
              <a:t>‹№›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211572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06A559-826C-47D5-9E63-D9191287B27D}" type="datetime1">
              <a:rPr lang="ru-RU" smtClean="0"/>
              <a:t>16.06.2025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A83D15-7060-421D-8550-BBB6CEC7AE97}" type="slidenum">
              <a:rPr lang="ru-RU" smtClean="0"/>
              <a:t>‹№›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0197106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17" r:id="rId1"/>
    <p:sldLayoutId id="2147483818" r:id="rId2"/>
    <p:sldLayoutId id="2147483819" r:id="rId3"/>
    <p:sldLayoutId id="2147483820" r:id="rId4"/>
    <p:sldLayoutId id="2147483821" r:id="rId5"/>
    <p:sldLayoutId id="2147483822" r:id="rId6"/>
    <p:sldLayoutId id="2147483823" r:id="rId7"/>
    <p:sldLayoutId id="2147483824" r:id="rId8"/>
    <p:sldLayoutId id="2147483825" r:id="rId9"/>
    <p:sldLayoutId id="2147483826" r:id="rId10"/>
    <p:sldLayoutId id="2147483827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0BFCEEC-7C5A-36C1-CD30-176A17D37F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527805"/>
            <a:ext cx="9043358" cy="3486110"/>
          </a:xfrm>
        </p:spPr>
        <p:txBody>
          <a:bodyPr>
            <a:normAutofit fontScale="90000"/>
          </a:bodyPr>
          <a:lstStyle/>
          <a:p>
            <a:r>
              <a:rPr lang="uk-UA" dirty="0" err="1">
                <a:solidFill>
                  <a:srgbClr val="F2B2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Компʼютерний</a:t>
            </a:r>
            <a:r>
              <a:rPr lang="uk-UA" dirty="0">
                <a:solidFill>
                  <a:srgbClr val="F2B2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розрахунок процесу набору висоти літаком з врахуванням </a:t>
            </a:r>
            <a:r>
              <a:rPr lang="en-US" dirty="0">
                <a:solidFill>
                  <a:srgbClr val="F2B2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ISA deviation</a:t>
            </a:r>
            <a:endParaRPr lang="ru-RU" dirty="0">
              <a:solidFill>
                <a:srgbClr val="F2B2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Підзаголовок 2">
            <a:extLst>
              <a:ext uri="{FF2B5EF4-FFF2-40B4-BE49-F238E27FC236}">
                <a16:creationId xmlns:a16="http://schemas.microsoft.com/office/drawing/2014/main" id="{6299E400-DFCE-F328-EB51-807D981413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77058" y="5441273"/>
            <a:ext cx="5951415" cy="901460"/>
          </a:xfrm>
        </p:spPr>
        <p:txBody>
          <a:bodyPr/>
          <a:lstStyle/>
          <a:p>
            <a:r>
              <a:rPr lang="uk-UA" b="1" dirty="0">
                <a:solidFill>
                  <a:srgbClr val="01D7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Студент</a:t>
            </a:r>
            <a:r>
              <a:rPr lang="en-GB" b="1" dirty="0">
                <a:solidFill>
                  <a:srgbClr val="01D7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uk-UA" b="1" dirty="0">
                <a:solidFill>
                  <a:srgbClr val="01D7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uk-UA" b="1" dirty="0" err="1">
                <a:solidFill>
                  <a:srgbClr val="01D7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Локоть</a:t>
            </a:r>
            <a:r>
              <a:rPr lang="uk-UA" b="1" dirty="0">
                <a:solidFill>
                  <a:srgbClr val="01D7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В. О.</a:t>
            </a:r>
          </a:p>
          <a:p>
            <a:r>
              <a:rPr lang="uk-UA" b="1" dirty="0">
                <a:solidFill>
                  <a:srgbClr val="00E19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Науковий керівник</a:t>
            </a:r>
            <a:r>
              <a:rPr lang="en-GB" b="1" dirty="0">
                <a:solidFill>
                  <a:srgbClr val="00E19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uk-UA" b="1" dirty="0">
                <a:solidFill>
                  <a:srgbClr val="00E19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Баран М. О.</a:t>
            </a:r>
            <a:endParaRPr lang="ru-RU" b="1" dirty="0">
              <a:solidFill>
                <a:srgbClr val="00E19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51A4097-5838-4291-83DE-885C080327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07354"/>
            <a:ext cx="4178267" cy="1958668"/>
          </a:xfrm>
          <a:prstGeom prst="rect">
            <a:avLst/>
          </a:prstGeom>
        </p:spPr>
      </p:pic>
      <p:pic>
        <p:nvPicPr>
          <p:cNvPr id="16" name="Графіка 15">
            <a:extLst>
              <a:ext uri="{FF2B5EF4-FFF2-40B4-BE49-F238E27FC236}">
                <a16:creationId xmlns:a16="http://schemas.microsoft.com/office/drawing/2014/main" id="{0F7CBC5A-0D29-40E2-1DAA-5928C45D0F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52766" y="-832362"/>
            <a:ext cx="5839234" cy="3486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8693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9B9DB3F2-3472-B800-F83E-872A3E4DCBCD}"/>
              </a:ext>
            </a:extLst>
          </p:cNvPr>
          <p:cNvSpPr txBox="1">
            <a:spLocks/>
          </p:cNvSpPr>
          <p:nvPr/>
        </p:nvSpPr>
        <p:spPr>
          <a:xfrm>
            <a:off x="1761017" y="292100"/>
            <a:ext cx="917131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solidFill>
                  <a:srgbClr val="F2B2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Режими польоту: Climb, Cruise, Descent</a:t>
            </a:r>
            <a:r>
              <a:rPr lang="uk-UA" dirty="0">
                <a:solidFill>
                  <a:srgbClr val="F2B2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ru-RU" dirty="0">
              <a:solidFill>
                <a:srgbClr val="F2B2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FA9C9A7A-2E2D-6EC3-65CF-7C36EA7233E7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761017" y="1472556"/>
            <a:ext cx="9974802" cy="3477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uk-UA" altLang="uk-UA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uk-UA" altLang="uk-UA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Політ поділяється на три режими: набір висоти (</a:t>
            </a:r>
            <a:r>
              <a:rPr kumimoji="0" lang="uk-UA" altLang="uk-UA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Climb</a:t>
            </a:r>
            <a:r>
              <a:rPr kumimoji="0" lang="uk-UA" altLang="uk-UA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), крейсерський політ (</a:t>
            </a:r>
            <a:r>
              <a:rPr kumimoji="0" lang="uk-UA" altLang="uk-UA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Cruise</a:t>
            </a:r>
            <a:r>
              <a:rPr kumimoji="0" lang="uk-UA" altLang="uk-UA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), зниження (</a:t>
            </a:r>
            <a:r>
              <a:rPr kumimoji="0" lang="uk-UA" altLang="uk-UA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Descent</a:t>
            </a:r>
            <a:r>
              <a:rPr kumimoji="0" lang="uk-UA" altLang="uk-UA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uk-UA" altLang="uk-UA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uk-UA" altLang="uk-UA" sz="2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Climb</a:t>
            </a:r>
            <a:r>
              <a:rPr kumimoji="0" lang="uk-UA" altLang="uk-UA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Висока витрата палива (наприклад, 3000 кг/год на FL100 при масі 65 т).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uk-UA" altLang="uk-UA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uk-UA" altLang="uk-UA" sz="2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Cruise</a:t>
            </a:r>
            <a:r>
              <a:rPr kumimoji="0" lang="uk-UA" altLang="uk-UA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</a:t>
            </a:r>
            <a:r>
              <a:rPr kumimoji="0" lang="uk-UA" altLang="uk-UA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Найекономічніший</a:t>
            </a:r>
            <a:r>
              <a:rPr kumimoji="0" lang="uk-UA" altLang="uk-UA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режим (наприклад, 2400 кг/год на FL390).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uk-UA" altLang="uk-UA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uk-UA" altLang="uk-UA" sz="2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Descent</a:t>
            </a:r>
            <a:r>
              <a:rPr kumimoji="0" lang="uk-UA" altLang="uk-UA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Найнижча витрата (наприклад, 800 кг/год на FL100).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uk-UA" altLang="uk-UA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uk-UA" altLang="uk-UA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Вплив маси та ISA відхилень змінює витрату в кожному режимі.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D351AD0-ACBD-A989-22E0-6F97B0BCEA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92" y="46037"/>
            <a:ext cx="1350942" cy="1426519"/>
          </a:xfrm>
          <a:prstGeom prst="rect">
            <a:avLst/>
          </a:prstGeom>
        </p:spPr>
      </p:pic>
      <p:sp>
        <p:nvSpPr>
          <p:cNvPr id="3" name="Місце для номера слайда 3">
            <a:extLst>
              <a:ext uri="{FF2B5EF4-FFF2-40B4-BE49-F238E27FC236}">
                <a16:creationId xmlns:a16="http://schemas.microsoft.com/office/drawing/2014/main" id="{65276B4E-52E3-4A25-EA06-0026F6B61044}"/>
              </a:ext>
            </a:extLst>
          </p:cNvPr>
          <p:cNvSpPr>
            <a:spLocks noGrp="1"/>
          </p:cNvSpPr>
          <p:nvPr/>
        </p:nvSpPr>
        <p:spPr>
          <a:xfrm>
            <a:off x="8992619" y="61308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rgbClr val="01D7C1"/>
                </a:solidFill>
              </a:rPr>
              <a:t>10</a:t>
            </a:r>
            <a:endParaRPr lang="ru-RU" sz="2800" dirty="0">
              <a:solidFill>
                <a:srgbClr val="01D7C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00687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B1D25CA9-E296-3918-1A16-02107AA37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5834" y="96705"/>
            <a:ext cx="10515600" cy="1325563"/>
          </a:xfrm>
        </p:spPr>
        <p:txBody>
          <a:bodyPr/>
          <a:lstStyle/>
          <a:p>
            <a:r>
              <a:rPr lang="ru-RU" dirty="0" err="1">
                <a:solidFill>
                  <a:srgbClr val="F2B2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Навігаційні</a:t>
            </a:r>
            <a:r>
              <a:rPr lang="ru-RU" dirty="0">
                <a:solidFill>
                  <a:srgbClr val="F2B2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точки та </a:t>
            </a:r>
            <a:r>
              <a:rPr lang="ru-RU" dirty="0" err="1">
                <a:solidFill>
                  <a:srgbClr val="F2B2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аервеї</a:t>
            </a:r>
            <a:endParaRPr lang="uk-UA" dirty="0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16F6C6D8-2FEA-83C2-1954-5FFFF4F291EA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514475" y="1422268"/>
            <a:ext cx="10677525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uk-UA" altLang="uk-UA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Навігаційні точки (</a:t>
            </a:r>
            <a:r>
              <a:rPr kumimoji="0" lang="uk-UA" altLang="uk-UA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waypoints</a:t>
            </a:r>
            <a:r>
              <a:rPr kumimoji="0" lang="uk-UA" altLang="uk-UA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 з’єднуються ребрами (</a:t>
            </a:r>
            <a:r>
              <a:rPr kumimoji="0" lang="uk-UA" altLang="uk-UA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airways</a:t>
            </a:r>
            <a:r>
              <a:rPr kumimoji="0" lang="uk-UA" altLang="uk-UA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), утворюючи граф маршрутів.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uk-UA" altLang="uk-UA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Аервеї</a:t>
            </a:r>
            <a:r>
              <a:rPr kumimoji="0" lang="uk-UA" altLang="uk-UA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— фіксовані повітряні коридори для безпечного руху літаків.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uk-UA" altLang="uk-UA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Використовується база даних (</a:t>
            </a:r>
            <a:r>
              <a:rPr kumimoji="0" lang="uk-UA" altLang="uk-UA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vertices_esp.json</a:t>
            </a:r>
            <a:r>
              <a:rPr kumimoji="0" lang="uk-UA" altLang="uk-UA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 для координат точок. 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7EB09886-8196-F979-071F-67ABBB0B2A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88" t="9910" r="7287" b="7359"/>
          <a:stretch>
            <a:fillRect/>
          </a:stretch>
        </p:blipFill>
        <p:spPr bwMode="auto">
          <a:xfrm>
            <a:off x="847725" y="2510522"/>
            <a:ext cx="5629276" cy="3357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FB8B3001-35C9-3BA4-E7A2-E07ABBB5E6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92" y="46037"/>
            <a:ext cx="1350942" cy="1426519"/>
          </a:xfrm>
          <a:prstGeom prst="rect">
            <a:avLst/>
          </a:prstGeom>
        </p:spPr>
      </p:pic>
      <p:sp>
        <p:nvSpPr>
          <p:cNvPr id="3" name="Rectangle 1">
            <a:extLst>
              <a:ext uri="{FF2B5EF4-FFF2-40B4-BE49-F238E27FC236}">
                <a16:creationId xmlns:a16="http://schemas.microsoft.com/office/drawing/2014/main" id="{87031F6F-A582-006E-8AFF-B0BECD302B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34705" y="5969881"/>
            <a:ext cx="191075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uk-UA" altLang="uk-UA" sz="1800" dirty="0" err="1">
                <a:latin typeface="Arial" panose="020B0604020202020204" pitchFamily="34" charset="0"/>
              </a:rPr>
              <a:t>Аервеї</a:t>
            </a:r>
            <a:r>
              <a:rPr lang="uk-UA" altLang="uk-UA" sz="1800" dirty="0">
                <a:latin typeface="Arial" panose="020B0604020202020204" pitchFamily="34" charset="0"/>
              </a:rPr>
              <a:t> (Іспанії)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FBDD8F0F-1CB9-7D00-8421-89FAF86D7A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66" t="10322" r="11795" b="5452"/>
          <a:stretch>
            <a:fillRect/>
          </a:stretch>
        </p:blipFill>
        <p:spPr bwMode="auto">
          <a:xfrm>
            <a:off x="6477000" y="2510523"/>
            <a:ext cx="5658661" cy="3357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1">
            <a:extLst>
              <a:ext uri="{FF2B5EF4-FFF2-40B4-BE49-F238E27FC236}">
                <a16:creationId xmlns:a16="http://schemas.microsoft.com/office/drawing/2014/main" id="{C5743956-8E80-0E28-A9D8-8EAE787D93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50954" y="5969881"/>
            <a:ext cx="235442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uk-UA" altLang="uk-UA" sz="1800" dirty="0">
                <a:latin typeface="Arial" panose="020B0604020202020204" pitchFamily="34" charset="0"/>
              </a:rPr>
              <a:t>Аеропорти (Іспанії)</a:t>
            </a:r>
          </a:p>
        </p:txBody>
      </p:sp>
      <p:sp>
        <p:nvSpPr>
          <p:cNvPr id="7" name="Місце для номера слайда 3">
            <a:extLst>
              <a:ext uri="{FF2B5EF4-FFF2-40B4-BE49-F238E27FC236}">
                <a16:creationId xmlns:a16="http://schemas.microsoft.com/office/drawing/2014/main" id="{65276B4E-52E3-4A25-EA06-0026F6B61044}"/>
              </a:ext>
            </a:extLst>
          </p:cNvPr>
          <p:cNvSpPr>
            <a:spLocks noGrp="1"/>
          </p:cNvSpPr>
          <p:nvPr/>
        </p:nvSpPr>
        <p:spPr>
          <a:xfrm>
            <a:off x="9185695" y="61566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rgbClr val="01D7C1"/>
                </a:solidFill>
              </a:rPr>
              <a:t>11</a:t>
            </a:r>
            <a:endParaRPr lang="ru-RU" sz="2800" dirty="0">
              <a:solidFill>
                <a:srgbClr val="01D7C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3168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9DB4E5-D214-B128-2C5F-570BC6D55E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741EBD93-CFE0-419B-CD2A-86267B8A1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5834" y="223891"/>
            <a:ext cx="10515600" cy="1325563"/>
          </a:xfrm>
        </p:spPr>
        <p:txBody>
          <a:bodyPr/>
          <a:lstStyle/>
          <a:p>
            <a:r>
              <a:rPr lang="uk-UA" dirty="0">
                <a:solidFill>
                  <a:srgbClr val="F2B2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Маршрути які</a:t>
            </a:r>
            <a:r>
              <a:rPr lang="ru-RU" dirty="0">
                <a:solidFill>
                  <a:srgbClr val="F2B2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dirty="0" err="1">
                <a:solidFill>
                  <a:srgbClr val="F2B2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задані</a:t>
            </a:r>
            <a:r>
              <a:rPr lang="ru-RU" dirty="0">
                <a:solidFill>
                  <a:srgbClr val="F2B2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в </a:t>
            </a:r>
            <a:r>
              <a:rPr lang="ru-RU" dirty="0" err="1">
                <a:solidFill>
                  <a:srgbClr val="F2B2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програмі</a:t>
            </a:r>
            <a:r>
              <a:rPr lang="ru-RU" dirty="0">
                <a:solidFill>
                  <a:srgbClr val="F2B2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по </a:t>
            </a:r>
            <a:r>
              <a:rPr lang="ru-RU" dirty="0" err="1">
                <a:solidFill>
                  <a:srgbClr val="F2B2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замовчуванню</a:t>
            </a:r>
            <a:endParaRPr lang="uk-UA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27BA22C-88AC-E3B8-FFC3-75A1DEA945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92" y="46037"/>
            <a:ext cx="1350942" cy="1426519"/>
          </a:xfrm>
          <a:prstGeom prst="rect">
            <a:avLst/>
          </a:prstGeom>
        </p:spPr>
      </p:pic>
      <p:sp>
        <p:nvSpPr>
          <p:cNvPr id="3" name="Rectangle 1">
            <a:extLst>
              <a:ext uri="{FF2B5EF4-FFF2-40B4-BE49-F238E27FC236}">
                <a16:creationId xmlns:a16="http://schemas.microsoft.com/office/drawing/2014/main" id="{F7C49643-13ED-F3D1-CA44-5EAA0C34F2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07811" y="5582896"/>
            <a:ext cx="395430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uk-UA" sz="1800" dirty="0">
                <a:latin typeface="Arial" panose="020B0604020202020204" pitchFamily="34" charset="0"/>
              </a:rPr>
              <a:t>BARCELONA - GRANADA ARMILLA</a:t>
            </a:r>
            <a:endParaRPr lang="uk-UA" altLang="uk-UA" sz="1800" dirty="0">
              <a:latin typeface="Arial" panose="020B0604020202020204" pitchFamily="34" charset="0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D3E63615-74AB-670C-391C-2190C10714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91829" y="5582896"/>
            <a:ext cx="337156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uk-UA" sz="1800" dirty="0">
                <a:latin typeface="Arial" panose="020B0604020202020204" pitchFamily="34" charset="0"/>
              </a:rPr>
              <a:t>LA CORUNA - BARCELONA</a:t>
            </a:r>
            <a:endParaRPr lang="uk-UA" altLang="uk-UA" sz="1800" dirty="0">
              <a:latin typeface="Arial" panose="020B0604020202020204" pitchFamily="34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7C6835B-A403-66A4-D657-3FCC6FA4C2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441" y="1832826"/>
            <a:ext cx="5553038" cy="3524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5BD1A640-70F7-D374-328E-6B9237916B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9479" y="1797208"/>
            <a:ext cx="5553039" cy="3595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Місце для номера слайда 3">
            <a:extLst>
              <a:ext uri="{FF2B5EF4-FFF2-40B4-BE49-F238E27FC236}">
                <a16:creationId xmlns:a16="http://schemas.microsoft.com/office/drawing/2014/main" id="{65276B4E-52E3-4A25-EA06-0026F6B61044}"/>
              </a:ext>
            </a:extLst>
          </p:cNvPr>
          <p:cNvSpPr>
            <a:spLocks noGrp="1"/>
          </p:cNvSpPr>
          <p:nvPr/>
        </p:nvSpPr>
        <p:spPr>
          <a:xfrm>
            <a:off x="8979318" y="61425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rgbClr val="01D7C1"/>
                </a:solidFill>
              </a:rPr>
              <a:t>12</a:t>
            </a:r>
            <a:endParaRPr lang="ru-RU" sz="2800" dirty="0">
              <a:solidFill>
                <a:srgbClr val="01D7C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51767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56CC2E6-E88D-E869-F9EF-C20807473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1907" y="199602"/>
            <a:ext cx="9128185" cy="1325563"/>
          </a:xfrm>
        </p:spPr>
        <p:txBody>
          <a:bodyPr/>
          <a:lstStyle/>
          <a:p>
            <a:r>
              <a:rPr lang="uk-UA" dirty="0">
                <a:solidFill>
                  <a:srgbClr val="F2B2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Візуалізація програми </a:t>
            </a:r>
            <a:endParaRPr lang="ru-RU" dirty="0">
              <a:solidFill>
                <a:srgbClr val="F2B2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2CAAA3E4-9CC9-4F42-7325-58E54E6113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1279" y="5948932"/>
            <a:ext cx="10515600" cy="365125"/>
          </a:xfrm>
        </p:spPr>
        <p:txBody>
          <a:bodyPr>
            <a:normAutofit fontScale="85000" lnSpcReduction="20000"/>
          </a:bodyPr>
          <a:lstStyle/>
          <a:p>
            <a:r>
              <a:rPr lang="ru-RU" dirty="0"/>
              <a:t>(</a:t>
            </a:r>
            <a:r>
              <a:rPr lang="uk-UA" dirty="0"/>
              <a:t>О</a:t>
            </a:r>
            <a:r>
              <a:rPr lang="ru-RU" dirty="0" err="1"/>
              <a:t>птимальна</a:t>
            </a:r>
            <a:r>
              <a:rPr lang="ru-RU" dirty="0"/>
              <a:t> </a:t>
            </a:r>
            <a:r>
              <a:rPr lang="ru-RU" dirty="0" err="1"/>
              <a:t>висота</a:t>
            </a:r>
            <a:r>
              <a:rPr lang="ru-RU" dirty="0"/>
              <a:t> 350</a:t>
            </a:r>
            <a:r>
              <a:rPr lang="en-US" dirty="0"/>
              <a:t>FL</a:t>
            </a:r>
            <a:r>
              <a:rPr lang="ru-RU" dirty="0"/>
              <a:t>)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39ED7E6-8AD2-7DC0-3FDB-A440B27685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92" y="46037"/>
            <a:ext cx="1350942" cy="1426519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4F8605B-3658-CD55-6F2B-538DA540D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5834" y="1351786"/>
            <a:ext cx="9816550" cy="4423767"/>
          </a:xfrm>
          <a:prstGeom prst="rect">
            <a:avLst/>
          </a:prstGeom>
        </p:spPr>
      </p:pic>
      <p:sp>
        <p:nvSpPr>
          <p:cNvPr id="4" name="Місце для номера слайда 3">
            <a:extLst>
              <a:ext uri="{FF2B5EF4-FFF2-40B4-BE49-F238E27FC236}">
                <a16:creationId xmlns:a16="http://schemas.microsoft.com/office/drawing/2014/main" id="{65276B4E-52E3-4A25-EA06-0026F6B61044}"/>
              </a:ext>
            </a:extLst>
          </p:cNvPr>
          <p:cNvSpPr>
            <a:spLocks noGrp="1"/>
          </p:cNvSpPr>
          <p:nvPr/>
        </p:nvSpPr>
        <p:spPr>
          <a:xfrm>
            <a:off x="8968596" y="613149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rgbClr val="01D7C1"/>
                </a:solidFill>
              </a:rPr>
              <a:t>13</a:t>
            </a:r>
            <a:endParaRPr lang="ru-RU" sz="2800" dirty="0">
              <a:solidFill>
                <a:srgbClr val="01D7C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64864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Місце для вмісту 5">
            <a:extLst>
              <a:ext uri="{FF2B5EF4-FFF2-40B4-BE49-F238E27FC236}">
                <a16:creationId xmlns:a16="http://schemas.microsoft.com/office/drawing/2014/main" id="{95872AAA-7A31-D45F-22F2-8D5A31AD1E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712"/>
          <a:stretch>
            <a:fillRect/>
          </a:stretch>
        </p:blipFill>
        <p:spPr>
          <a:xfrm>
            <a:off x="465826" y="721444"/>
            <a:ext cx="11341710" cy="5135892"/>
          </a:xfrm>
        </p:spPr>
      </p:pic>
      <p:sp>
        <p:nvSpPr>
          <p:cNvPr id="2" name="Місце для номера слайда 3">
            <a:extLst>
              <a:ext uri="{FF2B5EF4-FFF2-40B4-BE49-F238E27FC236}">
                <a16:creationId xmlns:a16="http://schemas.microsoft.com/office/drawing/2014/main" id="{65276B4E-52E3-4A25-EA06-0026F6B61044}"/>
              </a:ext>
            </a:extLst>
          </p:cNvPr>
          <p:cNvSpPr>
            <a:spLocks noGrp="1"/>
          </p:cNvSpPr>
          <p:nvPr/>
        </p:nvSpPr>
        <p:spPr>
          <a:xfrm>
            <a:off x="9064336" y="613655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rgbClr val="01D7C1"/>
                </a:solidFill>
              </a:rPr>
              <a:t>14</a:t>
            </a:r>
            <a:endParaRPr lang="ru-RU" sz="2800" dirty="0">
              <a:solidFill>
                <a:srgbClr val="01D7C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77499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6A10AD-D741-CBD0-F537-81B879C2ED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0ADA91B3-113B-31AE-E559-1A5FD2EBAF84}"/>
              </a:ext>
            </a:extLst>
          </p:cNvPr>
          <p:cNvSpPr txBox="1">
            <a:spLocks/>
          </p:cNvSpPr>
          <p:nvPr/>
        </p:nvSpPr>
        <p:spPr>
          <a:xfrm>
            <a:off x="1518248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 err="1">
                <a:solidFill>
                  <a:srgbClr val="F2B2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Результати</a:t>
            </a:r>
            <a:endParaRPr lang="uk-UA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CAD1067-556C-2C27-9D52-5D36E4ECC6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92" y="46037"/>
            <a:ext cx="1350942" cy="1426519"/>
          </a:xfrm>
          <a:prstGeom prst="rect">
            <a:avLst/>
          </a:prstGeom>
        </p:spPr>
      </p:pic>
      <p:graphicFrame>
        <p:nvGraphicFramePr>
          <p:cNvPr id="13" name="Місце для вмісту 12">
            <a:extLst>
              <a:ext uri="{FF2B5EF4-FFF2-40B4-BE49-F238E27FC236}">
                <a16:creationId xmlns:a16="http://schemas.microsoft.com/office/drawing/2014/main" id="{3C8F099F-193B-2555-7EA4-7FD527B93AE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9271534"/>
              </p:ext>
            </p:extLst>
          </p:nvPr>
        </p:nvGraphicFramePr>
        <p:xfrm>
          <a:off x="1386233" y="1013937"/>
          <a:ext cx="10710875" cy="565341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80792">
                  <a:extLst>
                    <a:ext uri="{9D8B030D-6E8A-4147-A177-3AD203B41FA5}">
                      <a16:colId xmlns:a16="http://schemas.microsoft.com/office/drawing/2014/main" val="2217436898"/>
                    </a:ext>
                  </a:extLst>
                </a:gridCol>
                <a:gridCol w="1562100">
                  <a:extLst>
                    <a:ext uri="{9D8B030D-6E8A-4147-A177-3AD203B41FA5}">
                      <a16:colId xmlns:a16="http://schemas.microsoft.com/office/drawing/2014/main" val="4255548198"/>
                    </a:ext>
                  </a:extLst>
                </a:gridCol>
                <a:gridCol w="1485708">
                  <a:extLst>
                    <a:ext uri="{9D8B030D-6E8A-4147-A177-3AD203B41FA5}">
                      <a16:colId xmlns:a16="http://schemas.microsoft.com/office/drawing/2014/main" val="2452739958"/>
                    </a:ext>
                  </a:extLst>
                </a:gridCol>
                <a:gridCol w="1133667">
                  <a:extLst>
                    <a:ext uri="{9D8B030D-6E8A-4147-A177-3AD203B41FA5}">
                      <a16:colId xmlns:a16="http://schemas.microsoft.com/office/drawing/2014/main" val="1944378002"/>
                    </a:ext>
                  </a:extLst>
                </a:gridCol>
                <a:gridCol w="2066925">
                  <a:extLst>
                    <a:ext uri="{9D8B030D-6E8A-4147-A177-3AD203B41FA5}">
                      <a16:colId xmlns:a16="http://schemas.microsoft.com/office/drawing/2014/main" val="1400753712"/>
                    </a:ext>
                  </a:extLst>
                </a:gridCol>
                <a:gridCol w="1657439">
                  <a:extLst>
                    <a:ext uri="{9D8B030D-6E8A-4147-A177-3AD203B41FA5}">
                      <a16:colId xmlns:a16="http://schemas.microsoft.com/office/drawing/2014/main" val="3646145584"/>
                    </a:ext>
                  </a:extLst>
                </a:gridCol>
                <a:gridCol w="1324244">
                  <a:extLst>
                    <a:ext uri="{9D8B030D-6E8A-4147-A177-3AD203B41FA5}">
                      <a16:colId xmlns:a16="http://schemas.microsoft.com/office/drawing/2014/main" val="1041708209"/>
                    </a:ext>
                  </a:extLst>
                </a:gridCol>
              </a:tblGrid>
              <a:tr h="311816"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uk-UA" sz="1300" kern="0" dirty="0" err="1">
                          <a:effectLst/>
                        </a:rPr>
                        <a:t>Route</a:t>
                      </a:r>
                      <a:endParaRPr lang="uk-UA" sz="13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713" marR="56713" marT="0" marB="0" anchor="ctr"/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uk-UA" sz="1300" kern="0" dirty="0" err="1">
                          <a:effectLst/>
                        </a:rPr>
                        <a:t>Mass</a:t>
                      </a:r>
                      <a:endParaRPr lang="uk-UA" sz="13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713" marR="56713" marT="0" marB="0" anchor="ctr"/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uk-UA" sz="1300" kern="0">
                          <a:effectLst/>
                        </a:rPr>
                        <a:t>ISA</a:t>
                      </a:r>
                      <a:endParaRPr lang="uk-UA" sz="13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713" marR="56713" marT="0" marB="0" anchor="ctr"/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uk-UA" sz="1300" kern="0">
                          <a:effectLst/>
                        </a:rPr>
                        <a:t>Optimal FL</a:t>
                      </a:r>
                      <a:endParaRPr lang="uk-UA" sz="13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713" marR="56713" marT="0" marB="0" anchor="ctr"/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uk-UA" sz="1300" kern="0" dirty="0" err="1">
                          <a:effectLst/>
                        </a:rPr>
                        <a:t>Fuel</a:t>
                      </a:r>
                      <a:r>
                        <a:rPr lang="uk-UA" sz="1300" kern="0" dirty="0">
                          <a:effectLst/>
                        </a:rPr>
                        <a:t> </a:t>
                      </a:r>
                      <a:r>
                        <a:rPr lang="uk-UA" sz="1300" kern="0" dirty="0" err="1">
                          <a:effectLst/>
                        </a:rPr>
                        <a:t>Consumption</a:t>
                      </a:r>
                      <a:r>
                        <a:rPr lang="uk-UA" sz="1300" kern="0" dirty="0">
                          <a:effectLst/>
                        </a:rPr>
                        <a:t> (</a:t>
                      </a:r>
                      <a:r>
                        <a:rPr lang="uk-UA" sz="1300" kern="0" dirty="0" err="1">
                          <a:effectLst/>
                        </a:rPr>
                        <a:t>kg</a:t>
                      </a:r>
                      <a:r>
                        <a:rPr lang="uk-UA" sz="1300" kern="0" dirty="0">
                          <a:effectLst/>
                        </a:rPr>
                        <a:t>)</a:t>
                      </a:r>
                      <a:endParaRPr lang="uk-UA" sz="13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713" marR="56713" marT="0" marB="0" anchor="ctr"/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uk-UA" sz="1300" kern="0" dirty="0" err="1">
                          <a:effectLst/>
                        </a:rPr>
                        <a:t>Final</a:t>
                      </a:r>
                      <a:r>
                        <a:rPr lang="uk-UA" sz="1300" kern="0" dirty="0">
                          <a:effectLst/>
                        </a:rPr>
                        <a:t> </a:t>
                      </a:r>
                      <a:r>
                        <a:rPr lang="uk-UA" sz="1300" kern="0" dirty="0" err="1">
                          <a:effectLst/>
                        </a:rPr>
                        <a:t>Mass</a:t>
                      </a:r>
                      <a:r>
                        <a:rPr lang="uk-UA" sz="1300" kern="0" dirty="0">
                          <a:effectLst/>
                        </a:rPr>
                        <a:t> (</a:t>
                      </a:r>
                      <a:r>
                        <a:rPr lang="uk-UA" sz="1300" kern="0" dirty="0" err="1">
                          <a:effectLst/>
                        </a:rPr>
                        <a:t>kg</a:t>
                      </a:r>
                      <a:r>
                        <a:rPr lang="uk-UA" sz="1300" kern="0" dirty="0">
                          <a:effectLst/>
                        </a:rPr>
                        <a:t>)</a:t>
                      </a:r>
                      <a:endParaRPr lang="uk-UA" sz="13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713" marR="56713" marT="0" marB="0" anchor="ctr"/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uk-UA" sz="1300" kern="0">
                          <a:effectLst/>
                        </a:rPr>
                        <a:t>Flight Time (min)</a:t>
                      </a:r>
                      <a:endParaRPr lang="uk-UA" sz="13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713" marR="56713" marT="0" marB="0" anchor="ctr"/>
                </a:tc>
                <a:extLst>
                  <a:ext uri="{0D108BD9-81ED-4DB2-BD59-A6C34878D82A}">
                    <a16:rowId xmlns:a16="http://schemas.microsoft.com/office/drawing/2014/main" val="4290181961"/>
                  </a:ext>
                </a:extLst>
              </a:tr>
              <a:tr h="542004"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uk-UA" sz="1300" kern="0" dirty="0">
                          <a:effectLst/>
                        </a:rPr>
                        <a:t>LA CORUNA BARCELONA</a:t>
                      </a:r>
                      <a:endParaRPr lang="uk-UA" sz="13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713" marR="56713" marT="0" marB="0" anchor="ctr"/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uk-UA" sz="1300" kern="0">
                          <a:effectLst/>
                        </a:rPr>
                        <a:t>43253</a:t>
                      </a:r>
                      <a:endParaRPr lang="uk-UA" sz="13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713" marR="56713" marT="0" marB="0" anchor="ctr"/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uk-UA" sz="1300" kern="0">
                          <a:effectLst/>
                        </a:rPr>
                        <a:t>15</a:t>
                      </a:r>
                      <a:endParaRPr lang="uk-UA" sz="13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713" marR="56713" marT="0" marB="0" anchor="ctr"/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uk-UA" sz="1300" kern="0" dirty="0">
                          <a:effectLst/>
                        </a:rPr>
                        <a:t>4</a:t>
                      </a:r>
                      <a:r>
                        <a:rPr lang="en-US" sz="1300" kern="0" dirty="0">
                          <a:effectLst/>
                        </a:rPr>
                        <a:t>10</a:t>
                      </a:r>
                      <a:endParaRPr lang="uk-UA" sz="13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713" marR="56713" marT="0" marB="0" anchor="ctr"/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uk-UA" sz="1300" kern="0">
                          <a:effectLst/>
                        </a:rPr>
                        <a:t>26</a:t>
                      </a:r>
                      <a:r>
                        <a:rPr lang="en-US" sz="1300" kern="0">
                          <a:effectLst/>
                        </a:rPr>
                        <a:t>67</a:t>
                      </a:r>
                      <a:r>
                        <a:rPr lang="uk-UA" sz="1300" kern="0">
                          <a:effectLst/>
                        </a:rPr>
                        <a:t>,</a:t>
                      </a:r>
                      <a:r>
                        <a:rPr lang="en-US" sz="1300" kern="0">
                          <a:effectLst/>
                        </a:rPr>
                        <a:t>9</a:t>
                      </a:r>
                      <a:endParaRPr lang="uk-UA" sz="13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713" marR="56713" marT="0" marB="0" anchor="ctr"/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uk-UA" sz="1300" kern="0">
                          <a:effectLst/>
                        </a:rPr>
                        <a:t>40803,4</a:t>
                      </a:r>
                      <a:endParaRPr lang="uk-UA" sz="13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713" marR="56713" marT="0" marB="0" anchor="ctr"/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uk-UA" sz="1300" kern="0">
                          <a:effectLst/>
                        </a:rPr>
                        <a:t>10</a:t>
                      </a:r>
                      <a:r>
                        <a:rPr lang="en-US" sz="1300" kern="0">
                          <a:effectLst/>
                        </a:rPr>
                        <a:t>2</a:t>
                      </a:r>
                      <a:r>
                        <a:rPr lang="uk-UA" sz="1300" kern="0">
                          <a:effectLst/>
                        </a:rPr>
                        <a:t>,</a:t>
                      </a:r>
                      <a:r>
                        <a:rPr lang="en-US" sz="1300" kern="0">
                          <a:effectLst/>
                        </a:rPr>
                        <a:t>1</a:t>
                      </a:r>
                      <a:endParaRPr lang="uk-UA" sz="13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713" marR="56713" marT="0" marB="0" anchor="ctr"/>
                </a:tc>
                <a:extLst>
                  <a:ext uri="{0D108BD9-81ED-4DB2-BD59-A6C34878D82A}">
                    <a16:rowId xmlns:a16="http://schemas.microsoft.com/office/drawing/2014/main" val="4262799859"/>
                  </a:ext>
                </a:extLst>
              </a:tr>
              <a:tr h="542004"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uk-UA" sz="1300" kern="0">
                          <a:effectLst/>
                        </a:rPr>
                        <a:t>LA CORUNA BARCELONA</a:t>
                      </a:r>
                      <a:endParaRPr lang="uk-UA" sz="13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713" marR="56713" marT="0" marB="0" anchor="ctr"/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uk-UA" sz="1300" kern="0" dirty="0">
                          <a:effectLst/>
                        </a:rPr>
                        <a:t>43253</a:t>
                      </a:r>
                      <a:endParaRPr lang="uk-UA" sz="13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713" marR="56713" marT="0" marB="0" anchor="ctr"/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300" kern="0" dirty="0">
                          <a:effectLst/>
                        </a:rPr>
                        <a:t>5</a:t>
                      </a:r>
                      <a:endParaRPr lang="uk-UA" sz="13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713" marR="56713" marT="0" marB="0" anchor="ctr"/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uk-UA" sz="1300" kern="0">
                          <a:effectLst/>
                        </a:rPr>
                        <a:t>4</a:t>
                      </a:r>
                      <a:r>
                        <a:rPr lang="en-US" sz="1300" kern="0">
                          <a:effectLst/>
                        </a:rPr>
                        <a:t>10</a:t>
                      </a:r>
                      <a:endParaRPr lang="uk-UA" sz="13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713" marR="56713" marT="0" marB="0" anchor="ctr"/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300" kern="0">
                          <a:effectLst/>
                        </a:rPr>
                        <a:t>2609</a:t>
                      </a:r>
                      <a:endParaRPr lang="uk-UA" sz="13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713" marR="56713" marT="0" marB="0" anchor="ctr"/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uk-UA" sz="1300" kern="0">
                          <a:effectLst/>
                        </a:rPr>
                        <a:t>40</a:t>
                      </a:r>
                      <a:r>
                        <a:rPr lang="en-US" sz="1300" kern="0">
                          <a:effectLst/>
                        </a:rPr>
                        <a:t>874</a:t>
                      </a:r>
                      <a:endParaRPr lang="uk-UA" sz="13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713" marR="56713" marT="0" marB="0" anchor="ctr"/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300" kern="0">
                          <a:effectLst/>
                        </a:rPr>
                        <a:t>102.4</a:t>
                      </a:r>
                      <a:endParaRPr lang="uk-UA" sz="13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713" marR="56713" marT="0" marB="0" anchor="ctr"/>
                </a:tc>
                <a:extLst>
                  <a:ext uri="{0D108BD9-81ED-4DB2-BD59-A6C34878D82A}">
                    <a16:rowId xmlns:a16="http://schemas.microsoft.com/office/drawing/2014/main" val="4166207580"/>
                  </a:ext>
                </a:extLst>
              </a:tr>
              <a:tr h="542004"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uk-UA" sz="1300" kern="0">
                          <a:effectLst/>
                        </a:rPr>
                        <a:t>LA CORUNA BARCELONA</a:t>
                      </a:r>
                      <a:endParaRPr lang="uk-UA" sz="13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713" marR="56713" marT="0" marB="0" anchor="ctr"/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uk-UA" sz="1300" kern="0">
                          <a:effectLst/>
                        </a:rPr>
                        <a:t>43253</a:t>
                      </a:r>
                      <a:endParaRPr lang="uk-UA" sz="13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713" marR="56713" marT="0" marB="0" anchor="ctr"/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uk-UA" sz="1300" kern="0" dirty="0">
                          <a:effectLst/>
                        </a:rPr>
                        <a:t>0</a:t>
                      </a:r>
                      <a:endParaRPr lang="uk-UA" sz="13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713" marR="56713" marT="0" marB="0" anchor="ctr"/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uk-UA" sz="1300" kern="0">
                          <a:effectLst/>
                        </a:rPr>
                        <a:t>4</a:t>
                      </a:r>
                      <a:r>
                        <a:rPr lang="en-US" sz="1300" kern="0">
                          <a:effectLst/>
                        </a:rPr>
                        <a:t>10</a:t>
                      </a:r>
                      <a:endParaRPr lang="uk-UA" sz="13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713" marR="56713" marT="0" marB="0" anchor="ctr"/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uk-UA" sz="1300" kern="0" dirty="0">
                          <a:effectLst/>
                        </a:rPr>
                        <a:t>25</a:t>
                      </a:r>
                      <a:r>
                        <a:rPr lang="en-US" sz="1300" kern="0" dirty="0">
                          <a:effectLst/>
                        </a:rPr>
                        <a:t>83</a:t>
                      </a:r>
                      <a:endParaRPr lang="uk-UA" sz="13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713" marR="56713" marT="0" marB="0" anchor="ctr"/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uk-UA" sz="1300" kern="0">
                          <a:effectLst/>
                        </a:rPr>
                        <a:t>40</a:t>
                      </a:r>
                      <a:r>
                        <a:rPr lang="en-US" sz="1300" kern="0">
                          <a:effectLst/>
                        </a:rPr>
                        <a:t>900</a:t>
                      </a:r>
                      <a:endParaRPr lang="uk-UA" sz="13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713" marR="56713" marT="0" marB="0" anchor="ctr"/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uk-UA" sz="1300" kern="0">
                          <a:effectLst/>
                        </a:rPr>
                        <a:t>102</a:t>
                      </a:r>
                      <a:r>
                        <a:rPr lang="en-US" sz="1300" kern="0">
                          <a:effectLst/>
                        </a:rPr>
                        <a:t>.6</a:t>
                      </a:r>
                      <a:endParaRPr lang="uk-UA" sz="13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713" marR="56713" marT="0" marB="0" anchor="ctr"/>
                </a:tc>
                <a:extLst>
                  <a:ext uri="{0D108BD9-81ED-4DB2-BD59-A6C34878D82A}">
                    <a16:rowId xmlns:a16="http://schemas.microsoft.com/office/drawing/2014/main" val="3170233404"/>
                  </a:ext>
                </a:extLst>
              </a:tr>
              <a:tr h="542004"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uk-UA" sz="1300" kern="0">
                          <a:effectLst/>
                        </a:rPr>
                        <a:t>LA CORUNA BARCELONA</a:t>
                      </a:r>
                      <a:endParaRPr lang="uk-UA" sz="13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713" marR="56713" marT="0" marB="0" anchor="ctr"/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uk-UA" sz="1300" kern="0">
                          <a:effectLst/>
                        </a:rPr>
                        <a:t>43253</a:t>
                      </a:r>
                      <a:endParaRPr lang="uk-UA" sz="13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713" marR="56713" marT="0" marB="0" anchor="ctr"/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300" kern="0" dirty="0">
                          <a:effectLst/>
                        </a:rPr>
                        <a:t>-5</a:t>
                      </a:r>
                      <a:endParaRPr lang="uk-UA" sz="13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713" marR="56713" marT="0" marB="0" anchor="ctr"/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300" kern="0" dirty="0">
                          <a:effectLst/>
                        </a:rPr>
                        <a:t>410</a:t>
                      </a:r>
                      <a:endParaRPr lang="uk-UA" sz="13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713" marR="56713" marT="0" marB="0" anchor="ctr"/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300" kern="0" dirty="0">
                          <a:effectLst/>
                        </a:rPr>
                        <a:t>2577</a:t>
                      </a:r>
                      <a:endParaRPr lang="uk-UA" sz="13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713" marR="56713" marT="0" marB="0" anchor="ctr"/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300" kern="0">
                          <a:effectLst/>
                        </a:rPr>
                        <a:t>40905</a:t>
                      </a:r>
                      <a:endParaRPr lang="uk-UA" sz="13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713" marR="56713" marT="0" marB="0" anchor="ctr"/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300" kern="0">
                          <a:effectLst/>
                        </a:rPr>
                        <a:t>103.1</a:t>
                      </a:r>
                      <a:endParaRPr lang="uk-UA" sz="13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713" marR="56713" marT="0" marB="0" anchor="ctr"/>
                </a:tc>
                <a:extLst>
                  <a:ext uri="{0D108BD9-81ED-4DB2-BD59-A6C34878D82A}">
                    <a16:rowId xmlns:a16="http://schemas.microsoft.com/office/drawing/2014/main" val="3084692275"/>
                  </a:ext>
                </a:extLst>
              </a:tr>
              <a:tr h="542004"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uk-UA" sz="1300" kern="0">
                          <a:effectLst/>
                        </a:rPr>
                        <a:t>LA CORUNA BARCELONA</a:t>
                      </a:r>
                      <a:endParaRPr lang="uk-UA" sz="13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713" marR="56713" marT="0" marB="0" anchor="ctr"/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uk-UA" sz="1300" kern="0">
                          <a:effectLst/>
                        </a:rPr>
                        <a:t>43253</a:t>
                      </a:r>
                      <a:endParaRPr lang="uk-UA" sz="13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713" marR="56713" marT="0" marB="0" anchor="ctr"/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uk-UA" sz="1300" kern="0">
                          <a:effectLst/>
                        </a:rPr>
                        <a:t>-15</a:t>
                      </a:r>
                      <a:endParaRPr lang="uk-UA" sz="13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713" marR="56713" marT="0" marB="0" anchor="ctr"/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uk-UA" sz="1300" kern="0" dirty="0">
                          <a:effectLst/>
                        </a:rPr>
                        <a:t>4</a:t>
                      </a:r>
                      <a:r>
                        <a:rPr lang="en-US" sz="1300" kern="0" dirty="0">
                          <a:effectLst/>
                        </a:rPr>
                        <a:t>10</a:t>
                      </a:r>
                      <a:endParaRPr lang="uk-UA" sz="13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713" marR="56713" marT="0" marB="0" anchor="ctr"/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uk-UA" sz="1300" kern="0">
                          <a:effectLst/>
                        </a:rPr>
                        <a:t>2</a:t>
                      </a:r>
                      <a:r>
                        <a:rPr lang="en-US" sz="1300" kern="0">
                          <a:effectLst/>
                        </a:rPr>
                        <a:t>566</a:t>
                      </a:r>
                      <a:endParaRPr lang="uk-UA" sz="13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713" marR="56713" marT="0" marB="0" anchor="ctr"/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uk-UA" sz="1300" kern="0">
                          <a:effectLst/>
                        </a:rPr>
                        <a:t>409</a:t>
                      </a:r>
                      <a:r>
                        <a:rPr lang="en-US" sz="1300" kern="0">
                          <a:effectLst/>
                        </a:rPr>
                        <a:t>16.7</a:t>
                      </a:r>
                      <a:endParaRPr lang="uk-UA" sz="13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713" marR="56713" marT="0" marB="0" anchor="ctr"/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uk-UA" sz="1300" kern="0">
                          <a:effectLst/>
                        </a:rPr>
                        <a:t>10</a:t>
                      </a:r>
                      <a:r>
                        <a:rPr lang="en-US" sz="1300" kern="0">
                          <a:effectLst/>
                        </a:rPr>
                        <a:t>4</a:t>
                      </a:r>
                      <a:endParaRPr lang="uk-UA" sz="13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713" marR="56713" marT="0" marB="0" anchor="ctr"/>
                </a:tc>
                <a:extLst>
                  <a:ext uri="{0D108BD9-81ED-4DB2-BD59-A6C34878D82A}">
                    <a16:rowId xmlns:a16="http://schemas.microsoft.com/office/drawing/2014/main" val="1766723317"/>
                  </a:ext>
                </a:extLst>
              </a:tr>
              <a:tr h="542004"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uk-UA" sz="1300" kern="0">
                          <a:effectLst/>
                        </a:rPr>
                        <a:t>LA CORUNA BARCELONA</a:t>
                      </a:r>
                      <a:endParaRPr lang="uk-UA" sz="13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713" marR="56713" marT="0" marB="0" anchor="ctr"/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uk-UA" sz="1300" kern="0">
                          <a:effectLst/>
                        </a:rPr>
                        <a:t>65000</a:t>
                      </a:r>
                      <a:endParaRPr lang="uk-UA" sz="13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713" marR="56713" marT="0" marB="0" anchor="ctr"/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uk-UA" sz="1300" kern="0">
                          <a:effectLst/>
                        </a:rPr>
                        <a:t>-15</a:t>
                      </a:r>
                      <a:endParaRPr lang="uk-UA" sz="13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713" marR="56713" marT="0" marB="0" anchor="ctr"/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uk-UA" sz="1300" kern="0" dirty="0">
                          <a:effectLst/>
                        </a:rPr>
                        <a:t>3</a:t>
                      </a:r>
                      <a:r>
                        <a:rPr lang="en-US" sz="1300" kern="0" dirty="0">
                          <a:effectLst/>
                        </a:rPr>
                        <a:t>50</a:t>
                      </a:r>
                      <a:endParaRPr lang="uk-UA" sz="13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713" marR="56713" marT="0" marB="0" anchor="ctr"/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uk-UA" sz="1300" kern="0" dirty="0">
                          <a:effectLst/>
                        </a:rPr>
                        <a:t>3</a:t>
                      </a:r>
                      <a:r>
                        <a:rPr lang="en-US" sz="1300" kern="0" dirty="0">
                          <a:effectLst/>
                        </a:rPr>
                        <a:t>092</a:t>
                      </a:r>
                      <a:endParaRPr lang="uk-UA" sz="13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713" marR="56713" marT="0" marB="0" anchor="ctr"/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uk-UA" sz="1300" kern="0" dirty="0">
                          <a:effectLst/>
                        </a:rPr>
                        <a:t>61</a:t>
                      </a:r>
                      <a:r>
                        <a:rPr lang="en-US" sz="1300" kern="0" dirty="0">
                          <a:effectLst/>
                        </a:rPr>
                        <a:t>904</a:t>
                      </a:r>
                      <a:r>
                        <a:rPr lang="uk-UA" sz="1300" kern="0" dirty="0">
                          <a:effectLst/>
                        </a:rPr>
                        <a:t>,6</a:t>
                      </a:r>
                      <a:endParaRPr lang="uk-UA" sz="13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713" marR="56713" marT="0" marB="0" anchor="ctr"/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300" kern="0">
                          <a:effectLst/>
                        </a:rPr>
                        <a:t>99</a:t>
                      </a:r>
                      <a:r>
                        <a:rPr lang="uk-UA" sz="1300" kern="0">
                          <a:effectLst/>
                        </a:rPr>
                        <a:t>,</a:t>
                      </a:r>
                      <a:r>
                        <a:rPr lang="en-US" sz="1300" kern="0">
                          <a:effectLst/>
                        </a:rPr>
                        <a:t>6</a:t>
                      </a:r>
                      <a:endParaRPr lang="uk-UA" sz="13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713" marR="56713" marT="0" marB="0" anchor="ctr"/>
                </a:tc>
                <a:extLst>
                  <a:ext uri="{0D108BD9-81ED-4DB2-BD59-A6C34878D82A}">
                    <a16:rowId xmlns:a16="http://schemas.microsoft.com/office/drawing/2014/main" val="3533528779"/>
                  </a:ext>
                </a:extLst>
              </a:tr>
              <a:tr h="542004"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uk-UA" sz="1300" kern="0">
                          <a:effectLst/>
                        </a:rPr>
                        <a:t>LA CORUNA BARCELONA</a:t>
                      </a:r>
                      <a:endParaRPr lang="uk-UA" sz="13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713" marR="56713" marT="0" marB="0" anchor="ctr"/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uk-UA" sz="1300" kern="0">
                          <a:effectLst/>
                        </a:rPr>
                        <a:t>65000</a:t>
                      </a:r>
                      <a:endParaRPr lang="uk-UA" sz="13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713" marR="56713" marT="0" marB="0" anchor="ctr"/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300" kern="0">
                          <a:effectLst/>
                        </a:rPr>
                        <a:t>-5</a:t>
                      </a:r>
                      <a:endParaRPr lang="uk-UA" sz="13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713" marR="56713" marT="0" marB="0" anchor="ctr"/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300" kern="0">
                          <a:effectLst/>
                        </a:rPr>
                        <a:t>350</a:t>
                      </a:r>
                      <a:endParaRPr lang="uk-UA" sz="13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713" marR="56713" marT="0" marB="0" anchor="ctr"/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300" kern="0" dirty="0">
                          <a:effectLst/>
                        </a:rPr>
                        <a:t>3106</a:t>
                      </a:r>
                      <a:endParaRPr lang="uk-UA" sz="13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713" marR="56713" marT="0" marB="0" anchor="ctr"/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300" kern="0">
                          <a:effectLst/>
                        </a:rPr>
                        <a:t>61892</a:t>
                      </a:r>
                      <a:endParaRPr lang="uk-UA" sz="13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713" marR="56713" marT="0" marB="0" anchor="ctr"/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300" kern="0">
                          <a:effectLst/>
                        </a:rPr>
                        <a:t>98.6</a:t>
                      </a:r>
                      <a:endParaRPr lang="uk-UA" sz="13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713" marR="56713" marT="0" marB="0" anchor="ctr"/>
                </a:tc>
                <a:extLst>
                  <a:ext uri="{0D108BD9-81ED-4DB2-BD59-A6C34878D82A}">
                    <a16:rowId xmlns:a16="http://schemas.microsoft.com/office/drawing/2014/main" val="591145042"/>
                  </a:ext>
                </a:extLst>
              </a:tr>
              <a:tr h="542004"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uk-UA" sz="1300" kern="0">
                          <a:effectLst/>
                        </a:rPr>
                        <a:t>LA CORUNA BARCELONA</a:t>
                      </a:r>
                      <a:endParaRPr lang="uk-UA" sz="13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713" marR="56713" marT="0" marB="0" anchor="ctr"/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uk-UA" sz="1300" kern="0">
                          <a:effectLst/>
                        </a:rPr>
                        <a:t>65000</a:t>
                      </a:r>
                      <a:endParaRPr lang="uk-UA" sz="13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713" marR="56713" marT="0" marB="0" anchor="ctr"/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uk-UA" sz="1300" kern="0">
                          <a:effectLst/>
                        </a:rPr>
                        <a:t>0</a:t>
                      </a:r>
                      <a:endParaRPr lang="uk-UA" sz="13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713" marR="56713" marT="0" marB="0" anchor="ctr"/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uk-UA" sz="1300" kern="0">
                          <a:effectLst/>
                        </a:rPr>
                        <a:t>3</a:t>
                      </a:r>
                      <a:r>
                        <a:rPr lang="en-US" sz="1300" kern="0">
                          <a:effectLst/>
                        </a:rPr>
                        <a:t>50</a:t>
                      </a:r>
                      <a:endParaRPr lang="uk-UA" sz="13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713" marR="56713" marT="0" marB="0" anchor="ctr"/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300" kern="0">
                          <a:effectLst/>
                        </a:rPr>
                        <a:t>3113</a:t>
                      </a:r>
                      <a:endParaRPr lang="uk-UA" sz="13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713" marR="56713" marT="0" marB="0" anchor="ctr"/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uk-UA" sz="1300" kern="0" dirty="0">
                          <a:effectLst/>
                        </a:rPr>
                        <a:t>618</a:t>
                      </a:r>
                      <a:r>
                        <a:rPr lang="en-US" sz="1300" kern="0" dirty="0">
                          <a:effectLst/>
                        </a:rPr>
                        <a:t>87</a:t>
                      </a:r>
                      <a:endParaRPr lang="uk-UA" sz="13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713" marR="56713" marT="0" marB="0" anchor="ctr"/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300" kern="0" dirty="0">
                          <a:effectLst/>
                        </a:rPr>
                        <a:t>98.2</a:t>
                      </a:r>
                      <a:endParaRPr lang="uk-UA" sz="13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713" marR="56713" marT="0" marB="0" anchor="ctr"/>
                </a:tc>
                <a:extLst>
                  <a:ext uri="{0D108BD9-81ED-4DB2-BD59-A6C34878D82A}">
                    <a16:rowId xmlns:a16="http://schemas.microsoft.com/office/drawing/2014/main" val="3090483930"/>
                  </a:ext>
                </a:extLst>
              </a:tr>
              <a:tr h="542004"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uk-UA" sz="1300" kern="0">
                          <a:effectLst/>
                        </a:rPr>
                        <a:t>LA CORUNA BARCELONA</a:t>
                      </a:r>
                      <a:endParaRPr lang="uk-UA" sz="13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713" marR="56713" marT="0" marB="0" anchor="ctr"/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uk-UA" sz="1300" kern="0">
                          <a:effectLst/>
                        </a:rPr>
                        <a:t>65000</a:t>
                      </a:r>
                      <a:endParaRPr lang="uk-UA" sz="13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713" marR="56713" marT="0" marB="0" anchor="ctr"/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300" kern="0">
                          <a:effectLst/>
                        </a:rPr>
                        <a:t>5</a:t>
                      </a:r>
                      <a:endParaRPr lang="uk-UA" sz="13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713" marR="56713" marT="0" marB="0" anchor="ctr"/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300" kern="0">
                          <a:effectLst/>
                        </a:rPr>
                        <a:t>350</a:t>
                      </a:r>
                      <a:endParaRPr lang="uk-UA" sz="13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713" marR="56713" marT="0" marB="0" anchor="ctr"/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300" kern="0" dirty="0">
                          <a:effectLst/>
                        </a:rPr>
                        <a:t>3136</a:t>
                      </a:r>
                      <a:endParaRPr lang="uk-UA" sz="13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713" marR="56713" marT="0" marB="0" anchor="ctr"/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300" kern="0" dirty="0">
                          <a:effectLst/>
                        </a:rPr>
                        <a:t>61872.1</a:t>
                      </a:r>
                      <a:endParaRPr lang="uk-UA" sz="13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713" marR="56713" marT="0" marB="0" anchor="ctr"/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300" kern="0" dirty="0">
                          <a:effectLst/>
                        </a:rPr>
                        <a:t>98</a:t>
                      </a:r>
                      <a:endParaRPr lang="uk-UA" sz="13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713" marR="56713" marT="0" marB="0" anchor="ctr"/>
                </a:tc>
                <a:extLst>
                  <a:ext uri="{0D108BD9-81ED-4DB2-BD59-A6C34878D82A}">
                    <a16:rowId xmlns:a16="http://schemas.microsoft.com/office/drawing/2014/main" val="818811516"/>
                  </a:ext>
                </a:extLst>
              </a:tr>
            </a:tbl>
          </a:graphicData>
        </a:graphic>
      </p:graphicFrame>
      <p:sp>
        <p:nvSpPr>
          <p:cNvPr id="2" name="Місце для номера слайда 3">
            <a:extLst>
              <a:ext uri="{FF2B5EF4-FFF2-40B4-BE49-F238E27FC236}">
                <a16:creationId xmlns:a16="http://schemas.microsoft.com/office/drawing/2014/main" id="{65276B4E-52E3-4A25-EA06-0026F6B61044}"/>
              </a:ext>
            </a:extLst>
          </p:cNvPr>
          <p:cNvSpPr>
            <a:spLocks noGrp="1"/>
          </p:cNvSpPr>
          <p:nvPr/>
        </p:nvSpPr>
        <p:spPr>
          <a:xfrm>
            <a:off x="-1667773" y="619667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rgbClr val="01D7C1"/>
                </a:solidFill>
              </a:rPr>
              <a:t>15</a:t>
            </a:r>
            <a:endParaRPr lang="ru-RU" sz="2800" dirty="0">
              <a:solidFill>
                <a:srgbClr val="01D7C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93050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кутник: округлені кути 14">
            <a:extLst>
              <a:ext uri="{FF2B5EF4-FFF2-40B4-BE49-F238E27FC236}">
                <a16:creationId xmlns:a16="http://schemas.microsoft.com/office/drawing/2014/main" id="{11F167A1-FCD5-7070-728C-1C7D3F3390D2}"/>
              </a:ext>
            </a:extLst>
          </p:cNvPr>
          <p:cNvSpPr/>
          <p:nvPr/>
        </p:nvSpPr>
        <p:spPr>
          <a:xfrm>
            <a:off x="8990251" y="2441496"/>
            <a:ext cx="2743200" cy="267910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E0BA123-135D-5D10-C4B9-AFFC3FD29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3384" y="108026"/>
            <a:ext cx="9179943" cy="1325563"/>
          </a:xfrm>
        </p:spPr>
        <p:txBody>
          <a:bodyPr/>
          <a:lstStyle/>
          <a:p>
            <a:r>
              <a:rPr lang="uk-UA" dirty="0">
                <a:solidFill>
                  <a:srgbClr val="F2B2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Висновки</a:t>
            </a:r>
            <a:endParaRPr lang="ru-RU" dirty="0">
              <a:solidFill>
                <a:srgbClr val="F2B2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3318824-1C18-6003-0881-793367A035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52" y="-49323"/>
            <a:ext cx="1350942" cy="142651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B80A91E-572C-63A3-0C34-2371836DD2F0}"/>
              </a:ext>
            </a:extLst>
          </p:cNvPr>
          <p:cNvSpPr txBox="1"/>
          <p:nvPr/>
        </p:nvSpPr>
        <p:spPr>
          <a:xfrm>
            <a:off x="9295475" y="1027906"/>
            <a:ext cx="21965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b="1" i="1" dirty="0">
                <a:solidFill>
                  <a:srgbClr val="F2B2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Репозиторій </a:t>
            </a:r>
            <a:r>
              <a:rPr lang="uk-UA" b="1" i="1" dirty="0" err="1">
                <a:solidFill>
                  <a:srgbClr val="F2B2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проєкту</a:t>
            </a:r>
            <a:endParaRPr lang="ru-RU" b="1" i="1" dirty="0">
              <a:solidFill>
                <a:srgbClr val="F2B2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Стрілка: униз 17">
            <a:extLst>
              <a:ext uri="{FF2B5EF4-FFF2-40B4-BE49-F238E27FC236}">
                <a16:creationId xmlns:a16="http://schemas.microsoft.com/office/drawing/2014/main" id="{B55D2404-0A97-2CA7-C9D2-4D4147D2EEFF}"/>
              </a:ext>
            </a:extLst>
          </p:cNvPr>
          <p:cNvSpPr/>
          <p:nvPr/>
        </p:nvSpPr>
        <p:spPr>
          <a:xfrm>
            <a:off x="9612497" y="1776941"/>
            <a:ext cx="1630393" cy="448574"/>
          </a:xfrm>
          <a:prstGeom prst="downArrow">
            <a:avLst/>
          </a:prstGeom>
          <a:solidFill>
            <a:srgbClr val="F2B2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" name="Рисунок 5" descr="Зображення, що містить візерунок, Графіка, піксель, дизайн&#10;&#10;Вміст, створений ШІ, може бути неправильним.">
            <a:extLst>
              <a:ext uri="{FF2B5EF4-FFF2-40B4-BE49-F238E27FC236}">
                <a16:creationId xmlns:a16="http://schemas.microsoft.com/office/drawing/2014/main" id="{59258AB2-EF9B-0CBE-38CC-5789171A3C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2592" y="2578584"/>
            <a:ext cx="2386430" cy="2386430"/>
          </a:xfrm>
          <a:prstGeom prst="rect">
            <a:avLst/>
          </a:prstGeom>
        </p:spPr>
      </p:pic>
      <p:sp>
        <p:nvSpPr>
          <p:cNvPr id="7" name="Rectangle 2">
            <a:extLst>
              <a:ext uri="{FF2B5EF4-FFF2-40B4-BE49-F238E27FC236}">
                <a16:creationId xmlns:a16="http://schemas.microsoft.com/office/drawing/2014/main" id="{B6F286F1-280E-54DC-48D4-7ED7F61A17BB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58549" y="1351071"/>
            <a:ext cx="8316912" cy="47089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uk-UA" altLang="uk-UA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Застосування програми для  різних наборів погодних даних показала що можна досягнути оптимізації витрат палива </a:t>
            </a:r>
            <a:r>
              <a:rPr kumimoji="0" lang="uk-UA" altLang="uk-UA" sz="15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Boeing</a:t>
            </a:r>
            <a:r>
              <a:rPr kumimoji="0" lang="uk-UA" altLang="uk-UA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738 до 12% за рахунок врахування ISA </a:t>
            </a:r>
            <a:r>
              <a:rPr kumimoji="0" lang="uk-UA" altLang="uk-UA" sz="15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deviation</a:t>
            </a:r>
            <a:r>
              <a:rPr kumimoji="0" lang="uk-UA" altLang="uk-UA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та динамічної зміни маси літака.</a:t>
            </a:r>
            <a:endParaRPr lang="uk-UA" altLang="uk-UA" sz="1500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uk-UA" altLang="uk-UA" sz="1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uk-UA" altLang="uk-UA" sz="1500" dirty="0">
                <a:latin typeface="Arial" panose="020B0604020202020204" pitchFamily="34" charset="0"/>
              </a:rPr>
              <a:t>Для набору досліджуваних значень о</a:t>
            </a:r>
            <a:r>
              <a:rPr kumimoji="0" lang="uk-UA" altLang="uk-UA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птимальна висота польоту FL350 забезпечує мінімум витрати палива (наприклад, 2300 кг/год при масі 65 т), що підтверджує ефективність алгоритму</a:t>
            </a:r>
            <a:r>
              <a:rPr lang="uk-UA" altLang="uk-UA" sz="1500" dirty="0">
                <a:latin typeface="Arial" panose="020B0604020202020204" pitchFamily="34" charset="0"/>
              </a:rPr>
              <a:t> та співпадає з реальними режимами польоту </a:t>
            </a:r>
            <a:r>
              <a:rPr lang="uk-UA" altLang="uk-UA" sz="1500" dirty="0" err="1">
                <a:latin typeface="Arial" panose="020B0604020202020204" pitchFamily="34" charset="0"/>
              </a:rPr>
              <a:t>Boeing</a:t>
            </a:r>
            <a:r>
              <a:rPr lang="uk-UA" altLang="uk-UA" sz="1500" dirty="0">
                <a:latin typeface="Arial" panose="020B0604020202020204" pitchFamily="34" charset="0"/>
              </a:rPr>
              <a:t> 738 в межах похибки.</a:t>
            </a:r>
            <a:r>
              <a:rPr lang="en-US" altLang="uk-UA" sz="1500" dirty="0">
                <a:latin typeface="Arial" panose="020B0604020202020204" pitchFamily="34" charset="0"/>
              </a:rPr>
              <a:t> </a:t>
            </a:r>
            <a:endParaRPr kumimoji="0" lang="en-US" altLang="uk-UA" sz="1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uk-UA" altLang="uk-UA" sz="1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uk-UA" altLang="uk-UA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Інтуїтивний інтерфейс на </a:t>
            </a:r>
            <a:r>
              <a:rPr kumimoji="0" lang="uk-UA" altLang="uk-UA" sz="15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Tkinter</a:t>
            </a:r>
            <a:r>
              <a:rPr kumimoji="0" lang="uk-UA" altLang="uk-UA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виявився ключовим для зручності використання</a:t>
            </a:r>
            <a:r>
              <a:rPr lang="en-US" altLang="uk-UA" sz="1500" dirty="0"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uk-UA" altLang="uk-UA" sz="1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uk-UA" altLang="uk-UA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Лінійна інтерполяція, попри ефективність, має обмеження: вона припускає лінійну залежність між даними, що призводить до похибок при значних відхиленнях </a:t>
            </a:r>
            <a:r>
              <a:rPr kumimoji="0" lang="en-US" altLang="uk-UA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ISA</a:t>
            </a:r>
            <a:r>
              <a:rPr kumimoji="0" lang="uk-UA" altLang="uk-UA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(що на практиці практично не спостерігаються)</a:t>
            </a:r>
            <a:r>
              <a:rPr kumimoji="0" lang="en-US" altLang="uk-UA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uk-UA" altLang="uk-UA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або різких змінах маси літака, особливо на великих висотах (наприклад, </a:t>
            </a:r>
            <a:r>
              <a:rPr kumimoji="0" lang="en-US" altLang="uk-UA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FL</a:t>
            </a:r>
            <a:r>
              <a:rPr kumimoji="0" lang="uk-UA" altLang="uk-UA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41</a:t>
            </a:r>
            <a:r>
              <a:rPr kumimoji="0" lang="en-US" altLang="uk-UA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0), </a:t>
            </a:r>
            <a:r>
              <a:rPr kumimoji="0" lang="uk-UA" altLang="uk-UA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де аеродинамічні ефекти стають нелінійними. Заміною може бути квадратична інтерполяція, яка враховує вищі порядки </a:t>
            </a:r>
            <a:r>
              <a:rPr kumimoji="0" lang="uk-UA" altLang="uk-UA" sz="15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залежностей</a:t>
            </a:r>
            <a:r>
              <a:rPr kumimoji="0" lang="uk-UA" altLang="uk-UA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і точніше моделює складніші умови польоту (на практиці майже не використовується). </a:t>
            </a:r>
            <a:endParaRPr kumimoji="0" lang="en-US" altLang="uk-UA" sz="1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lang="en-US" altLang="uk-UA" sz="1500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ru-RU" altLang="uk-UA" sz="15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Цей</a:t>
            </a:r>
            <a:r>
              <a:rPr kumimoji="0" lang="ru-RU" altLang="uk-UA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проект став для мене </a:t>
            </a:r>
            <a:r>
              <a:rPr kumimoji="0" lang="ru-RU" altLang="uk-UA" sz="15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справжнім</a:t>
            </a:r>
            <a:r>
              <a:rPr kumimoji="0" lang="ru-RU" altLang="uk-UA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ru-RU" altLang="uk-UA" sz="15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викликом</a:t>
            </a:r>
            <a:r>
              <a:rPr kumimoji="0" lang="ru-RU" altLang="uk-UA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ru-RU" altLang="uk-UA" sz="15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поєднавши</a:t>
            </a:r>
            <a:r>
              <a:rPr kumimoji="0" lang="ru-RU" altLang="uk-UA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ru-RU" altLang="uk-UA" sz="15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знайомство</a:t>
            </a:r>
            <a:r>
              <a:rPr kumimoji="0" lang="ru-RU" altLang="uk-UA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з основами </a:t>
            </a:r>
            <a:r>
              <a:rPr kumimoji="0" lang="ru-RU" altLang="uk-UA" sz="15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аеродинаміки</a:t>
            </a:r>
            <a:r>
              <a:rPr kumimoji="0" lang="ru-RU" altLang="uk-UA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ru-RU" altLang="uk-UA" sz="15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програмування</a:t>
            </a:r>
            <a:r>
              <a:rPr kumimoji="0" lang="ru-RU" altLang="uk-UA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та </a:t>
            </a:r>
            <a:r>
              <a:rPr kumimoji="0" lang="ru-RU" altLang="uk-UA" sz="15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елементи</a:t>
            </a:r>
            <a:r>
              <a:rPr kumimoji="0" lang="ru-RU" altLang="uk-UA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ru-RU" altLang="uk-UA" sz="15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аналізу</a:t>
            </a:r>
            <a:r>
              <a:rPr kumimoji="0" lang="ru-RU" altLang="uk-UA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ru-RU" altLang="uk-UA" sz="15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даних</a:t>
            </a:r>
            <a:r>
              <a:rPr kumimoji="0" lang="ru-RU" altLang="uk-UA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і зародила </a:t>
            </a:r>
            <a:r>
              <a:rPr kumimoji="0" lang="ru-RU" altLang="uk-UA" sz="15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зацікавленість</a:t>
            </a:r>
            <a:r>
              <a:rPr kumimoji="0" lang="ru-RU" altLang="uk-UA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до </a:t>
            </a:r>
            <a:r>
              <a:rPr kumimoji="0" lang="ru-RU" altLang="uk-UA" sz="15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подальших</a:t>
            </a:r>
            <a:r>
              <a:rPr kumimoji="0" lang="ru-RU" altLang="uk-UA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ru-RU" altLang="uk-UA" sz="15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досліджень</a:t>
            </a:r>
            <a:r>
              <a:rPr kumimoji="0" lang="ru-RU" altLang="uk-UA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в </a:t>
            </a:r>
            <a:r>
              <a:rPr kumimoji="0" lang="ru-RU" altLang="uk-UA" sz="15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сфері</a:t>
            </a:r>
            <a:r>
              <a:rPr kumimoji="0" lang="ru-RU" altLang="uk-UA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ru-RU" altLang="uk-UA" sz="15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автоматизації</a:t>
            </a:r>
            <a:r>
              <a:rPr kumimoji="0" lang="ru-RU" altLang="uk-UA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ru-RU" altLang="uk-UA" sz="15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авіаційних</a:t>
            </a:r>
            <a:r>
              <a:rPr kumimoji="0" lang="ru-RU" altLang="uk-UA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ru-RU" altLang="uk-UA" sz="15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розрахунків</a:t>
            </a:r>
            <a:endParaRPr kumimoji="0" lang="uk-UA" altLang="uk-UA" sz="1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15117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D6C9DC1-2922-855C-D75C-E05E7D9462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8634" y="146993"/>
            <a:ext cx="8660921" cy="1325563"/>
          </a:xfrm>
        </p:spPr>
        <p:txBody>
          <a:bodyPr/>
          <a:lstStyle/>
          <a:p>
            <a:r>
              <a:rPr lang="uk-UA" dirty="0">
                <a:solidFill>
                  <a:srgbClr val="F2B2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Мета, об’єкт, предмет</a:t>
            </a:r>
            <a:endParaRPr lang="ru-RU" dirty="0">
              <a:solidFill>
                <a:srgbClr val="F2B2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1C8B5D94-33DC-7D91-7EB0-C841C32FDE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None/>
            </a:pPr>
            <a:r>
              <a:rPr lang="uk-UA" b="1" dirty="0">
                <a:effectLst/>
              </a:rPr>
              <a:t>Мета</a:t>
            </a:r>
            <a:r>
              <a:rPr lang="uk-UA" dirty="0">
                <a:effectLst/>
              </a:rPr>
              <a:t>: Розробка програмного забезпечення для автоматизованого розрахунку оптимальної висоти польоту літака </a:t>
            </a:r>
            <a:r>
              <a:rPr lang="en-US" dirty="0">
                <a:effectLst/>
              </a:rPr>
              <a:t>Boeing 73</a:t>
            </a:r>
            <a:r>
              <a:rPr lang="uk-UA" dirty="0">
                <a:effectLst/>
              </a:rPr>
              <a:t>8</a:t>
            </a:r>
            <a:r>
              <a:rPr lang="en-US" dirty="0">
                <a:effectLst/>
              </a:rPr>
              <a:t> </a:t>
            </a:r>
            <a:r>
              <a:rPr lang="uk-UA" dirty="0">
                <a:effectLst/>
              </a:rPr>
              <a:t>з урахуванням відхилень від міжнародної стандартної атмосфери (</a:t>
            </a:r>
            <a:r>
              <a:rPr lang="en-US" dirty="0">
                <a:effectLst/>
              </a:rPr>
              <a:t>ISA deviation), </a:t>
            </a:r>
            <a:r>
              <a:rPr lang="uk-UA" dirty="0">
                <a:effectLst/>
              </a:rPr>
              <a:t>маси літака та характеристик маршруту, спрямованого на мінімізацію витрат палива та підвищення ефективності польотів.</a:t>
            </a:r>
          </a:p>
          <a:p>
            <a:pPr>
              <a:buNone/>
            </a:pPr>
            <a:r>
              <a:rPr lang="uk-UA" b="1" dirty="0">
                <a:effectLst/>
              </a:rPr>
              <a:t>Об’єкт</a:t>
            </a:r>
            <a:r>
              <a:rPr lang="uk-UA" dirty="0">
                <a:effectLst/>
              </a:rPr>
              <a:t>: Процес набору висоти та крейсерського польоту літака </a:t>
            </a:r>
            <a:r>
              <a:rPr lang="en-US" dirty="0">
                <a:effectLst/>
              </a:rPr>
              <a:t>Boeing 738 </a:t>
            </a:r>
            <a:r>
              <a:rPr lang="uk-UA" dirty="0">
                <a:effectLst/>
              </a:rPr>
              <a:t>в умовах змінних атмосферних параметрів.</a:t>
            </a:r>
          </a:p>
          <a:p>
            <a:r>
              <a:rPr lang="uk-UA" b="1" dirty="0">
                <a:effectLst/>
              </a:rPr>
              <a:t>Предмет</a:t>
            </a:r>
            <a:r>
              <a:rPr lang="uk-UA" dirty="0">
                <a:effectLst/>
              </a:rPr>
              <a:t>: Математичні моделі, алгоритми лінійної інтерполяції та програмна реалізація для визначення оптимальної висоти польоту з урахуванням </a:t>
            </a:r>
            <a:r>
              <a:rPr lang="en-US" dirty="0">
                <a:effectLst/>
              </a:rPr>
              <a:t>ISA deviation, </a:t>
            </a:r>
            <a:r>
              <a:rPr lang="uk-UA" dirty="0">
                <a:effectLst/>
              </a:rPr>
              <a:t>маси літака та маршруту.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6452036-7F81-4286-A88D-A74C8C7D05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92" y="46037"/>
            <a:ext cx="1350942" cy="1426519"/>
          </a:xfrm>
          <a:prstGeom prst="rect">
            <a:avLst/>
          </a:prstGeom>
        </p:spPr>
      </p:pic>
      <p:sp>
        <p:nvSpPr>
          <p:cNvPr id="6" name="Місце для номера слайда 3">
            <a:extLst>
              <a:ext uri="{FF2B5EF4-FFF2-40B4-BE49-F238E27FC236}">
                <a16:creationId xmlns:a16="http://schemas.microsoft.com/office/drawing/2014/main" id="{65276B4E-52E3-4A25-EA06-0026F6B61044}"/>
              </a:ext>
            </a:extLst>
          </p:cNvPr>
          <p:cNvSpPr>
            <a:spLocks noGrp="1"/>
          </p:cNvSpPr>
          <p:nvPr/>
        </p:nvSpPr>
        <p:spPr>
          <a:xfrm>
            <a:off x="9020355" y="61017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CA83D15-7060-421D-8550-BBB6CEC7AE97}" type="slidenum">
              <a:rPr lang="ru-RU" sz="2800" smtClean="0">
                <a:solidFill>
                  <a:srgbClr val="01D7C1"/>
                </a:solidFill>
              </a:rPr>
              <a:pPr/>
              <a:t>2</a:t>
            </a:fld>
            <a:endParaRPr lang="ru-RU" sz="2800" dirty="0">
              <a:solidFill>
                <a:srgbClr val="01D7C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01330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2835731-7B94-ACA6-FAFE-B17B8E8395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2017" y="146993"/>
            <a:ext cx="9343844" cy="1325563"/>
          </a:xfrm>
        </p:spPr>
        <p:txBody>
          <a:bodyPr/>
          <a:lstStyle/>
          <a:p>
            <a:r>
              <a:rPr lang="uk-UA" dirty="0">
                <a:solidFill>
                  <a:srgbClr val="F2B2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Основні технології</a:t>
            </a:r>
            <a:endParaRPr lang="ru-RU" dirty="0">
              <a:solidFill>
                <a:srgbClr val="F2B2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068DFDB-1D18-5736-C30E-853DDDB87C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92" y="46037"/>
            <a:ext cx="1350942" cy="1426519"/>
          </a:xfrm>
          <a:prstGeom prst="rect">
            <a:avLst/>
          </a:prstGeom>
        </p:spPr>
      </p:pic>
      <p:sp>
        <p:nvSpPr>
          <p:cNvPr id="6" name="Rectangle 1">
            <a:extLst>
              <a:ext uri="{FF2B5EF4-FFF2-40B4-BE49-F238E27FC236}">
                <a16:creationId xmlns:a16="http://schemas.microsoft.com/office/drawing/2014/main" id="{9A0E63CD-750D-A615-0656-8D69B32C80BF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445834" y="1463511"/>
            <a:ext cx="11057626" cy="18819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lvl="0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uk-UA" sz="2000" b="1" dirty="0"/>
              <a:t>Мова програмування</a:t>
            </a:r>
            <a:r>
              <a:rPr lang="uk-UA" sz="2000" dirty="0"/>
              <a:t>: </a:t>
            </a:r>
            <a:r>
              <a:rPr lang="en-US" sz="2000" dirty="0"/>
              <a:t>Python </a:t>
            </a:r>
            <a:endParaRPr lang="uk-UA" sz="2000" dirty="0"/>
          </a:p>
          <a:p>
            <a:pPr marL="0" lvl="0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uk-UA" sz="2000" b="1" dirty="0"/>
              <a:t>Бібліотеки</a:t>
            </a:r>
            <a:r>
              <a:rPr lang="uk-UA" sz="2000" dirty="0"/>
              <a:t>: </a:t>
            </a:r>
            <a:r>
              <a:rPr lang="en-US" sz="2000" b="1" dirty="0"/>
              <a:t>NumPy, </a:t>
            </a:r>
            <a:r>
              <a:rPr lang="en-US" sz="2000" b="1" dirty="0" err="1"/>
              <a:t>Tkinter</a:t>
            </a:r>
            <a:r>
              <a:rPr lang="en-US" sz="2000" b="1" dirty="0"/>
              <a:t> , Matplotlib, Pillow </a:t>
            </a:r>
          </a:p>
          <a:p>
            <a:pPr marL="0" lvl="0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uk-UA" sz="2000" b="1" dirty="0"/>
              <a:t>Методика розрахунків</a:t>
            </a:r>
            <a:r>
              <a:rPr lang="uk-UA" sz="2000" dirty="0"/>
              <a:t>:</a:t>
            </a:r>
            <a:r>
              <a:rPr lang="en-US" sz="2000" dirty="0"/>
              <a:t> </a:t>
            </a:r>
            <a:r>
              <a:rPr lang="uk-UA" sz="2000" b="1" dirty="0"/>
              <a:t>Лінійна інтерполяція</a:t>
            </a:r>
            <a:r>
              <a:rPr lang="en-US" sz="2000" b="1" dirty="0"/>
              <a:t>,</a:t>
            </a:r>
            <a:r>
              <a:rPr lang="uk-UA" sz="2000" b="1" dirty="0"/>
              <a:t> Оптимізація висоти</a:t>
            </a:r>
            <a:endParaRPr lang="en-US" sz="2000" b="1" dirty="0"/>
          </a:p>
          <a:p>
            <a:pPr marL="0" lvl="0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uk-UA" altLang="uk-UA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Програми</a:t>
            </a:r>
            <a:r>
              <a:rPr kumimoji="0" lang="en-US" altLang="uk-UA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</a:t>
            </a:r>
            <a:r>
              <a:rPr kumimoji="0" lang="en-US" altLang="uk-UA" sz="2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qgis</a:t>
            </a:r>
            <a:r>
              <a:rPr kumimoji="0" lang="en-US" altLang="uk-UA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uk-UA" sz="2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pycharm</a:t>
            </a:r>
            <a:endParaRPr kumimoji="0" lang="uk-UA" altLang="uk-UA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5F3F5CA-57DD-52B8-EFD9-6E9B80867E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4022" y="3614146"/>
            <a:ext cx="2450225" cy="1291809"/>
          </a:xfrm>
          <a:prstGeom prst="rect">
            <a:avLst/>
          </a:prstGeom>
        </p:spPr>
      </p:pic>
      <p:pic>
        <p:nvPicPr>
          <p:cNvPr id="3074" name="Picture 2" descr="What is Python Coding? | Juni Learning">
            <a:extLst>
              <a:ext uri="{FF2B5EF4-FFF2-40B4-BE49-F238E27FC236}">
                <a16:creationId xmlns:a16="http://schemas.microsoft.com/office/drawing/2014/main" id="{2C62F2C3-95CB-95DE-000C-6597550C91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193" y="3623269"/>
            <a:ext cx="1285343" cy="1285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atplotlib - Python Library - Studyopedia">
            <a:extLst>
              <a:ext uri="{FF2B5EF4-FFF2-40B4-BE49-F238E27FC236}">
                <a16:creationId xmlns:a16="http://schemas.microsoft.com/office/drawing/2014/main" id="{E47CDA27-8ED5-EC67-A6FF-E429D8C5D1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2733" y="3623269"/>
            <a:ext cx="2351250" cy="130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GUI Programming with Python Tkinter | by Pramodani Jayakodi | Medium">
            <a:extLst>
              <a:ext uri="{FF2B5EF4-FFF2-40B4-BE49-F238E27FC236}">
                <a16:creationId xmlns:a16="http://schemas.microsoft.com/office/drawing/2014/main" id="{176D0BE4-2573-3C88-262B-7F411ACE0E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2469" y="3625928"/>
            <a:ext cx="2167339" cy="1303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PyCharm IDE Logo Sticker&quot; Poster for Sale by burakgulnar | Redbubble">
            <a:extLst>
              <a:ext uri="{FF2B5EF4-FFF2-40B4-BE49-F238E27FC236}">
                <a16:creationId xmlns:a16="http://schemas.microsoft.com/office/drawing/2014/main" id="{0CB31C20-A15A-C25F-D52E-4E3F59BCA8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4066" y="3625928"/>
            <a:ext cx="1303591" cy="1303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Місце для номера слайда 3">
            <a:extLst>
              <a:ext uri="{FF2B5EF4-FFF2-40B4-BE49-F238E27FC236}">
                <a16:creationId xmlns:a16="http://schemas.microsoft.com/office/drawing/2014/main" id="{65276B4E-52E3-4A25-EA06-0026F6B61044}"/>
              </a:ext>
            </a:extLst>
          </p:cNvPr>
          <p:cNvSpPr>
            <a:spLocks noGrp="1"/>
          </p:cNvSpPr>
          <p:nvPr/>
        </p:nvSpPr>
        <p:spPr>
          <a:xfrm>
            <a:off x="9037607" y="611040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rgbClr val="01D7C1"/>
                </a:solidFill>
              </a:rPr>
              <a:t>3</a:t>
            </a:r>
            <a:endParaRPr lang="ru-RU" sz="2800" dirty="0">
              <a:solidFill>
                <a:srgbClr val="01D7C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63788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173E5C-534D-FD32-02E1-4F11283FF9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414D013-EF14-651C-B9F8-E1239A5C5D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261" y="208804"/>
            <a:ext cx="9343844" cy="1325563"/>
          </a:xfrm>
        </p:spPr>
        <p:txBody>
          <a:bodyPr/>
          <a:lstStyle/>
          <a:p>
            <a:r>
              <a:rPr lang="uk-UA" dirty="0">
                <a:solidFill>
                  <a:srgbClr val="F2B2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Реалізація</a:t>
            </a:r>
            <a:endParaRPr lang="ru-RU" dirty="0">
              <a:solidFill>
                <a:srgbClr val="F2B2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29D7DBD-1285-F383-22FD-09EB769B4F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92" y="46037"/>
            <a:ext cx="1350942" cy="1426519"/>
          </a:xfrm>
          <a:prstGeom prst="rect">
            <a:avLst/>
          </a:prstGeom>
        </p:spPr>
      </p:pic>
      <p:sp>
        <p:nvSpPr>
          <p:cNvPr id="6" name="Rectangle 1">
            <a:extLst>
              <a:ext uri="{FF2B5EF4-FFF2-40B4-BE49-F238E27FC236}">
                <a16:creationId xmlns:a16="http://schemas.microsoft.com/office/drawing/2014/main" id="{ED971724-BF33-C773-7E0D-BA0AAA002B04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329241" y="1949865"/>
            <a:ext cx="11057626" cy="33650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uk-UA" altLang="uk-UA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Для оптимізації витрат палива літака </a:t>
            </a:r>
            <a:r>
              <a:rPr kumimoji="0" lang="en-US" altLang="uk-UA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Boeing 738 </a:t>
            </a:r>
            <a:r>
              <a:rPr kumimoji="0" lang="uk-UA" altLang="uk-UA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шляхом вибору оптимальної висоти польоту з урахуванням відхилень від стандартної атмосфери (</a:t>
            </a:r>
            <a:r>
              <a:rPr kumimoji="0" lang="en-US" altLang="uk-UA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ISA) </a:t>
            </a:r>
            <a:r>
              <a:rPr kumimoji="0" lang="uk-UA" altLang="uk-UA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було реалізовано:</a:t>
            </a:r>
          </a:p>
          <a:p>
            <a:pPr marL="457200" lvl="1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uk-UA" altLang="uk-UA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Алгоритм ітеративного перебору висот для визначення оптимального рівня польоту. </a:t>
            </a:r>
          </a:p>
          <a:p>
            <a:pPr marL="457200" lvl="1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uk-UA" altLang="uk-UA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Графічний інтерфейс користувача (на базі </a:t>
            </a:r>
            <a:r>
              <a:rPr kumimoji="0" lang="uk-UA" altLang="uk-UA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Python</a:t>
            </a:r>
            <a:r>
              <a:rPr kumimoji="0" lang="uk-UA" altLang="uk-UA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uk-UA" altLang="uk-UA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Tkinter</a:t>
            </a:r>
            <a:r>
              <a:rPr kumimoji="0" lang="uk-UA" altLang="uk-UA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 для введення даних і відображення результатів. </a:t>
            </a:r>
          </a:p>
          <a:p>
            <a:pPr marL="457200" lvl="1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uk-UA" altLang="uk-UA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Базу даних з координатами повітряних трас, навігаційних точок і аеропортів для точного моделювання маршрутів. </a:t>
            </a:r>
          </a:p>
          <a:p>
            <a:pPr marL="457200" lvl="1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uk-UA" altLang="uk-UA" sz="1800" dirty="0">
                <a:latin typeface="Arial" panose="020B0604020202020204" pitchFamily="34" charset="0"/>
              </a:rPr>
              <a:t>Виведення р</a:t>
            </a:r>
            <a:r>
              <a:rPr kumimoji="0" lang="uk-UA" altLang="uk-UA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езультатів розрахунків (оптимальна висота, витрата палива, час польоту). </a:t>
            </a:r>
          </a:p>
        </p:txBody>
      </p:sp>
      <p:sp>
        <p:nvSpPr>
          <p:cNvPr id="3" name="Місце для номера слайда 3">
            <a:extLst>
              <a:ext uri="{FF2B5EF4-FFF2-40B4-BE49-F238E27FC236}">
                <a16:creationId xmlns:a16="http://schemas.microsoft.com/office/drawing/2014/main" id="{65276B4E-52E3-4A25-EA06-0026F6B61044}"/>
              </a:ext>
            </a:extLst>
          </p:cNvPr>
          <p:cNvSpPr>
            <a:spLocks noGrp="1"/>
          </p:cNvSpPr>
          <p:nvPr/>
        </p:nvSpPr>
        <p:spPr>
          <a:xfrm>
            <a:off x="9054860" y="617941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rgbClr val="01D7C1"/>
                </a:solidFill>
              </a:rPr>
              <a:t>4</a:t>
            </a:r>
            <a:endParaRPr lang="ru-RU" sz="2800" dirty="0">
              <a:solidFill>
                <a:srgbClr val="01D7C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51070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F60D24-9A14-40E4-A6C2-4A1FBC9D13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">
            <a:extLst>
              <a:ext uri="{FF2B5EF4-FFF2-40B4-BE49-F238E27FC236}">
                <a16:creationId xmlns:a16="http://schemas.microsoft.com/office/drawing/2014/main" id="{1DD322A9-623A-BF53-7C36-1B8FAFE97A94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566604" y="349332"/>
            <a:ext cx="9720532" cy="29827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indent="0">
              <a:lnSpc>
                <a:spcPts val="2143"/>
              </a:lnSpc>
              <a:spcAft>
                <a:spcPts val="1029"/>
              </a:spcAft>
              <a:buNone/>
            </a:pPr>
            <a:r>
              <a:rPr lang="ru-RU" altLang="uk-UA" sz="1600" dirty="0">
                <a:latin typeface="Arial" panose="020B0604020202020204" pitchFamily="34" charset="0"/>
              </a:rPr>
              <a:t>Також </a:t>
            </a:r>
            <a:r>
              <a:rPr lang="ru-RU" altLang="uk-UA" sz="1600" dirty="0" err="1">
                <a:latin typeface="Arial" panose="020B0604020202020204" pitchFamily="34" charset="0"/>
              </a:rPr>
              <a:t>був</a:t>
            </a:r>
            <a:r>
              <a:rPr lang="ru-RU" altLang="uk-UA" sz="1600" dirty="0">
                <a:latin typeface="Arial" panose="020B0604020202020204" pitchFamily="34" charset="0"/>
              </a:rPr>
              <a:t> написаний </a:t>
            </a:r>
            <a:r>
              <a:rPr lang="ru-RU" altLang="uk-UA" sz="1600" dirty="0" err="1">
                <a:latin typeface="Arial" panose="020B0604020202020204" pitchFamily="34" charset="0"/>
              </a:rPr>
              <a:t>функціонал</a:t>
            </a:r>
            <a:r>
              <a:rPr lang="ru-RU" altLang="uk-UA" sz="1600" dirty="0">
                <a:latin typeface="Arial" panose="020B0604020202020204" pitchFamily="34" charset="0"/>
              </a:rPr>
              <a:t> </a:t>
            </a:r>
            <a:r>
              <a:rPr lang="ru-RU" altLang="uk-UA" sz="1600" dirty="0" err="1">
                <a:latin typeface="Arial" panose="020B0604020202020204" pitchFamily="34" charset="0"/>
              </a:rPr>
              <a:t>отримання</a:t>
            </a:r>
            <a:r>
              <a:rPr lang="ru-RU" altLang="uk-UA" sz="1600" dirty="0">
                <a:latin typeface="Arial" panose="020B0604020202020204" pitchFamily="34" charset="0"/>
              </a:rPr>
              <a:t> </a:t>
            </a:r>
            <a:r>
              <a:rPr lang="ru-RU" altLang="uk-UA" sz="1600" dirty="0" err="1">
                <a:latin typeface="Arial" panose="020B0604020202020204" pitchFamily="34" charset="0"/>
              </a:rPr>
              <a:t>точних</a:t>
            </a:r>
            <a:r>
              <a:rPr lang="ru-RU" altLang="uk-UA" sz="1600" dirty="0">
                <a:latin typeface="Arial" panose="020B0604020202020204" pitchFamily="34" charset="0"/>
              </a:rPr>
              <a:t> </a:t>
            </a:r>
            <a:r>
              <a:rPr lang="ru-RU" altLang="uk-UA" sz="1600" dirty="0" err="1">
                <a:latin typeface="Arial" panose="020B0604020202020204" pitchFamily="34" charset="0"/>
              </a:rPr>
              <a:t>даних</a:t>
            </a:r>
            <a:r>
              <a:rPr lang="ru-RU" altLang="uk-UA" sz="1600" dirty="0">
                <a:latin typeface="Arial" panose="020B0604020202020204" pitchFamily="34" charset="0"/>
              </a:rPr>
              <a:t> </a:t>
            </a:r>
            <a:r>
              <a:rPr lang="ru-RU" altLang="uk-UA" sz="1600" dirty="0" err="1">
                <a:latin typeface="Arial" panose="020B0604020202020204" pitchFamily="34" charset="0"/>
              </a:rPr>
              <a:t>витат</a:t>
            </a:r>
            <a:r>
              <a:rPr lang="ru-RU" altLang="uk-UA" sz="1600" dirty="0">
                <a:latin typeface="Arial" panose="020B0604020202020204" pitchFamily="34" charset="0"/>
              </a:rPr>
              <a:t> </a:t>
            </a:r>
            <a:r>
              <a:rPr lang="ru-RU" altLang="uk-UA" sz="1600" dirty="0" err="1">
                <a:latin typeface="Arial" panose="020B0604020202020204" pitchFamily="34" charset="0"/>
              </a:rPr>
              <a:t>пальоного</a:t>
            </a:r>
            <a:r>
              <a:rPr lang="ru-RU" altLang="uk-UA" sz="1600" dirty="0">
                <a:latin typeface="Arial" panose="020B0604020202020204" pitchFamily="34" charset="0"/>
              </a:rPr>
              <a:t> з </a:t>
            </a:r>
            <a:r>
              <a:rPr lang="ru-RU" altLang="uk-UA" sz="1600" dirty="0" err="1">
                <a:latin typeface="Arial" panose="020B0604020202020204" pitchFamily="34" charset="0"/>
              </a:rPr>
              <a:t>допомогою</a:t>
            </a:r>
            <a:r>
              <a:rPr lang="ru-RU" altLang="uk-UA" sz="1600" dirty="0">
                <a:latin typeface="Arial" panose="020B0604020202020204" pitchFamily="34" charset="0"/>
              </a:rPr>
              <a:t> </a:t>
            </a:r>
            <a:r>
              <a:rPr lang="ru-RU" altLang="uk-UA" sz="1600" dirty="0" err="1">
                <a:latin typeface="Arial" panose="020B0604020202020204" pitchFamily="34" charset="0"/>
              </a:rPr>
              <a:t>лінійної</a:t>
            </a:r>
            <a:r>
              <a:rPr lang="ru-RU" altLang="uk-UA" sz="1600" dirty="0">
                <a:latin typeface="Arial" panose="020B0604020202020204" pitchFamily="34" charset="0"/>
              </a:rPr>
              <a:t> </a:t>
            </a:r>
            <a:r>
              <a:rPr lang="ru-RU" altLang="uk-UA" sz="1600" dirty="0" err="1">
                <a:latin typeface="Arial" panose="020B0604020202020204" pitchFamily="34" charset="0"/>
              </a:rPr>
              <a:t>інтерполяції</a:t>
            </a:r>
            <a:r>
              <a:rPr lang="ru-RU" altLang="uk-UA" sz="1600" dirty="0">
                <a:latin typeface="Arial" panose="020B0604020202020204" pitchFamily="34" charset="0"/>
              </a:rPr>
              <a:t> за 3 параметрами </a:t>
            </a:r>
            <a:r>
              <a:rPr lang="ru-RU" altLang="uk-UA" sz="1600" dirty="0" err="1">
                <a:latin typeface="Arial" panose="020B0604020202020204" pitchFamily="34" charset="0"/>
              </a:rPr>
              <a:t>даних</a:t>
            </a:r>
            <a:r>
              <a:rPr lang="ru-RU" altLang="uk-UA" sz="1600" dirty="0">
                <a:latin typeface="Arial" panose="020B0604020202020204" pitchFamily="34" charset="0"/>
              </a:rPr>
              <a:t> </a:t>
            </a:r>
            <a:r>
              <a:rPr lang="ru-RU" altLang="uk-UA" sz="1600" dirty="0" err="1">
                <a:latin typeface="Arial" panose="020B0604020202020204" pitchFamily="34" charset="0"/>
              </a:rPr>
              <a:t>літака</a:t>
            </a:r>
            <a:r>
              <a:rPr lang="en-US" altLang="uk-UA" sz="1600" dirty="0">
                <a:latin typeface="Arial" panose="020B0604020202020204" pitchFamily="34" charset="0"/>
              </a:rPr>
              <a:t>: </a:t>
            </a:r>
            <a:endParaRPr lang="uk-UA" altLang="uk-UA" sz="1600" dirty="0">
              <a:latin typeface="Arial" panose="020B0604020202020204" pitchFamily="34" charset="0"/>
            </a:endParaRPr>
          </a:p>
          <a:p>
            <a:pPr marL="0" indent="0">
              <a:lnSpc>
                <a:spcPts val="2143"/>
              </a:lnSpc>
              <a:spcAft>
                <a:spcPts val="1029"/>
              </a:spcAft>
              <a:buNone/>
            </a:pPr>
            <a:br>
              <a:rPr lang="uk-UA" altLang="uk-UA" sz="1600" dirty="0">
                <a:latin typeface="Arial" panose="020B0604020202020204" pitchFamily="34" charset="0"/>
              </a:rPr>
            </a:br>
            <a:r>
              <a:rPr lang="uk-UA" altLang="uk-UA" sz="1600" dirty="0">
                <a:latin typeface="Arial" panose="020B0604020202020204" pitchFamily="34" charset="0"/>
              </a:rPr>
              <a:t>Маса літака</a:t>
            </a:r>
            <a:r>
              <a:rPr lang="en-US" altLang="uk-UA" sz="1600" dirty="0">
                <a:latin typeface="Arial" panose="020B0604020202020204" pitchFamily="34" charset="0"/>
              </a:rPr>
              <a:t>, </a:t>
            </a:r>
            <a:endParaRPr lang="uk-UA" altLang="uk-UA" sz="1600" dirty="0">
              <a:latin typeface="Arial" panose="020B0604020202020204" pitchFamily="34" charset="0"/>
            </a:endParaRPr>
          </a:p>
          <a:p>
            <a:pPr marL="0" indent="0">
              <a:lnSpc>
                <a:spcPts val="2143"/>
              </a:lnSpc>
              <a:spcAft>
                <a:spcPts val="1029"/>
              </a:spcAft>
              <a:buNone/>
            </a:pPr>
            <a:r>
              <a:rPr lang="uk-UA" altLang="uk-UA" sz="1600" dirty="0">
                <a:latin typeface="Arial" panose="020B0604020202020204" pitchFamily="34" charset="0"/>
              </a:rPr>
              <a:t>Висота </a:t>
            </a:r>
            <a:r>
              <a:rPr lang="uk-UA" altLang="uk-UA" sz="1600" dirty="0" err="1">
                <a:latin typeface="Arial" panose="020B0604020202020204" pitchFamily="34" charset="0"/>
              </a:rPr>
              <a:t>польону</a:t>
            </a:r>
            <a:r>
              <a:rPr lang="uk-UA" altLang="uk-UA" sz="1600" dirty="0">
                <a:latin typeface="Arial" panose="020B0604020202020204" pitchFamily="34" charset="0"/>
              </a:rPr>
              <a:t> (</a:t>
            </a:r>
            <a:r>
              <a:rPr lang="en-US" altLang="uk-UA" sz="1600" dirty="0">
                <a:latin typeface="Arial" panose="020B0604020202020204" pitchFamily="34" charset="0"/>
              </a:rPr>
              <a:t>FL), </a:t>
            </a:r>
            <a:endParaRPr lang="uk-UA" altLang="uk-UA" sz="1600" dirty="0">
              <a:latin typeface="Arial" panose="020B0604020202020204" pitchFamily="34" charset="0"/>
            </a:endParaRPr>
          </a:p>
          <a:p>
            <a:pPr marL="0" indent="0">
              <a:lnSpc>
                <a:spcPts val="2143"/>
              </a:lnSpc>
              <a:spcAft>
                <a:spcPts val="1029"/>
              </a:spcAft>
              <a:buNone/>
            </a:pPr>
            <a:r>
              <a:rPr lang="en-US" altLang="uk-UA" sz="1600" dirty="0">
                <a:latin typeface="Arial" panose="020B0604020202020204" pitchFamily="34" charset="0"/>
              </a:rPr>
              <a:t>ISA deviation.</a:t>
            </a:r>
            <a:endParaRPr lang="ru-RU" altLang="uk-UA" sz="1600" dirty="0">
              <a:latin typeface="Arial" panose="020B0604020202020204" pitchFamily="34" charset="0"/>
            </a:endParaRPr>
          </a:p>
          <a:p>
            <a:pPr marL="0" indent="0">
              <a:lnSpc>
                <a:spcPts val="2143"/>
              </a:lnSpc>
              <a:spcAft>
                <a:spcPts val="1029"/>
              </a:spcAft>
              <a:buNone/>
            </a:pPr>
            <a:endParaRPr lang="ru-RU" sz="1600" b="0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53EC0A7-1CAE-7381-B498-8C9EFA5016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92" y="46037"/>
            <a:ext cx="1350942" cy="1426519"/>
          </a:xfrm>
          <a:prstGeom prst="rect">
            <a:avLst/>
          </a:prstGeom>
        </p:spPr>
      </p:pic>
      <p:sp>
        <p:nvSpPr>
          <p:cNvPr id="4" name="Місце для номера слайда 3">
            <a:extLst>
              <a:ext uri="{FF2B5EF4-FFF2-40B4-BE49-F238E27FC236}">
                <a16:creationId xmlns:a16="http://schemas.microsoft.com/office/drawing/2014/main" id="{D6D26F8A-2A2F-5CE0-011B-4266D5159674}"/>
              </a:ext>
            </a:extLst>
          </p:cNvPr>
          <p:cNvSpPr>
            <a:spLocks noGrp="1"/>
          </p:cNvSpPr>
          <p:nvPr/>
        </p:nvSpPr>
        <p:spPr>
          <a:xfrm>
            <a:off x="8951343" y="60586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rgbClr val="01D7C1"/>
                </a:solidFill>
              </a:rPr>
              <a:t>5</a:t>
            </a:r>
            <a:endParaRPr lang="ru-RU" sz="2800" dirty="0">
              <a:solidFill>
                <a:srgbClr val="01D7C1"/>
              </a:solidFill>
            </a:endParaRPr>
          </a:p>
        </p:txBody>
      </p:sp>
      <p:pic>
        <p:nvPicPr>
          <p:cNvPr id="7" name="Рисунок 6" descr="Зображення, що містить схема, ряд, дизайн&#10;&#10;Вміст на основі ШІ може бути неправильним.">
            <a:extLst>
              <a:ext uri="{FF2B5EF4-FFF2-40B4-BE49-F238E27FC236}">
                <a16:creationId xmlns:a16="http://schemas.microsoft.com/office/drawing/2014/main" id="{F096980B-5FF7-9C3C-2CD7-79AB809BB3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7940" y="1263778"/>
            <a:ext cx="4644415" cy="4524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6918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3079740-9866-DDB6-C3A4-2DB3699BFB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5834" y="146993"/>
            <a:ext cx="10515600" cy="1325563"/>
          </a:xfrm>
        </p:spPr>
        <p:txBody>
          <a:bodyPr/>
          <a:lstStyle/>
          <a:p>
            <a:r>
              <a:rPr lang="ru-RU" dirty="0">
                <a:solidFill>
                  <a:srgbClr val="F2B2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Тропопауза та </a:t>
            </a:r>
            <a:r>
              <a:rPr lang="ru-RU" dirty="0" err="1">
                <a:solidFill>
                  <a:srgbClr val="F2B2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вплив</a:t>
            </a:r>
            <a:r>
              <a:rPr lang="ru-RU" dirty="0">
                <a:solidFill>
                  <a:srgbClr val="F2B2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на ISA</a:t>
            </a:r>
            <a:endParaRPr lang="uk-UA" dirty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836676BD-AE99-0A9A-4409-AE3FF7910D90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445834" y="1573512"/>
            <a:ext cx="9720532" cy="38675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indent="0">
              <a:lnSpc>
                <a:spcPts val="2143"/>
              </a:lnSpc>
              <a:spcAft>
                <a:spcPts val="1029"/>
              </a:spcAft>
              <a:buNone/>
            </a:pPr>
            <a:r>
              <a:rPr lang="ru-RU" sz="1600" b="1" i="0" dirty="0">
                <a:solidFill>
                  <a:srgbClr val="F8FA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Тропопауза</a:t>
            </a:r>
            <a:r>
              <a:rPr lang="ru-RU" sz="1600" b="0" i="0" dirty="0">
                <a:solidFill>
                  <a:srgbClr val="F8FA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— </a:t>
            </a:r>
            <a:r>
              <a:rPr lang="ru-RU" sz="1600" b="0" i="0" dirty="0" err="1">
                <a:solidFill>
                  <a:srgbClr val="F8FA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це</a:t>
            </a:r>
            <a:r>
              <a:rPr lang="ru-RU" sz="1600" b="0" i="0" dirty="0">
                <a:solidFill>
                  <a:srgbClr val="F8FA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шар </a:t>
            </a:r>
            <a:r>
              <a:rPr lang="ru-RU" sz="1600" b="0" i="0" dirty="0" err="1">
                <a:solidFill>
                  <a:srgbClr val="F8FA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атмосфери</a:t>
            </a:r>
            <a:r>
              <a:rPr lang="ru-RU" sz="1600" b="0" i="0" dirty="0">
                <a:solidFill>
                  <a:srgbClr val="F8FA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на </a:t>
            </a:r>
            <a:r>
              <a:rPr lang="ru-RU" sz="1600" b="0" i="0" dirty="0" err="1">
                <a:solidFill>
                  <a:srgbClr val="F8FA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висоті</a:t>
            </a:r>
            <a:r>
              <a:rPr lang="ru-RU" sz="1600" b="0" i="0" dirty="0">
                <a:solidFill>
                  <a:srgbClr val="F8FA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b="0" i="0" dirty="0" err="1">
                <a:solidFill>
                  <a:srgbClr val="F8FA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від</a:t>
            </a:r>
            <a:r>
              <a:rPr lang="ru-RU" sz="1600" b="0" i="0" dirty="0">
                <a:solidFill>
                  <a:srgbClr val="F8FA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8 до 18 км</a:t>
            </a:r>
            <a:r>
              <a:rPr lang="en-US" sz="1600" b="0" i="0" dirty="0">
                <a:solidFill>
                  <a:srgbClr val="F8FA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(250fl – 600fl)</a:t>
            </a:r>
            <a:r>
              <a:rPr lang="ru-RU" sz="1600" b="0" i="0" dirty="0">
                <a:solidFill>
                  <a:srgbClr val="F8FA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де </a:t>
            </a:r>
            <a:r>
              <a:rPr lang="ru-RU" sz="1600" b="0" i="0" dirty="0" err="1">
                <a:solidFill>
                  <a:srgbClr val="F8FA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припиняється</a:t>
            </a:r>
            <a:r>
              <a:rPr lang="ru-RU" sz="1600" b="0" i="0" dirty="0">
                <a:solidFill>
                  <a:srgbClr val="F8FA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b="0" i="0" dirty="0" err="1">
                <a:solidFill>
                  <a:srgbClr val="F8FA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зниження</a:t>
            </a:r>
            <a:r>
              <a:rPr lang="ru-RU" sz="1600" b="0" i="0" dirty="0">
                <a:solidFill>
                  <a:srgbClr val="F8FA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b="0" i="0" dirty="0" err="1">
                <a:solidFill>
                  <a:srgbClr val="F8FA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температури</a:t>
            </a:r>
            <a:r>
              <a:rPr lang="ru-RU" sz="1600" b="0" i="0" dirty="0">
                <a:solidFill>
                  <a:srgbClr val="F8FA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з </a:t>
            </a:r>
            <a:r>
              <a:rPr lang="ru-RU" sz="1600" b="0" i="0" dirty="0" err="1">
                <a:solidFill>
                  <a:srgbClr val="F8FA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висотою</a:t>
            </a:r>
            <a:r>
              <a:rPr lang="ru-RU" sz="1600" b="0" i="0" dirty="0">
                <a:solidFill>
                  <a:srgbClr val="F8FA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0" indent="0">
              <a:lnSpc>
                <a:spcPts val="2143"/>
              </a:lnSpc>
              <a:spcBef>
                <a:spcPts val="1029"/>
              </a:spcBef>
              <a:spcAft>
                <a:spcPts val="1029"/>
              </a:spcAft>
              <a:buNone/>
            </a:pPr>
            <a:r>
              <a:rPr lang="ru-RU" sz="1600" b="0" i="0" dirty="0">
                <a:solidFill>
                  <a:srgbClr val="F8FA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За стандартною </a:t>
            </a:r>
            <a:r>
              <a:rPr lang="ru-RU" sz="1600" b="0" i="0" dirty="0" err="1">
                <a:solidFill>
                  <a:srgbClr val="F8FA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моделлю</a:t>
            </a:r>
            <a:r>
              <a:rPr lang="ru-RU" sz="1600" b="0" i="0" dirty="0">
                <a:solidFill>
                  <a:srgbClr val="F8FA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b="0" i="0" dirty="0" err="1">
                <a:solidFill>
                  <a:srgbClr val="F8FA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атмосфери</a:t>
            </a:r>
            <a:r>
              <a:rPr lang="ru-RU" sz="1600" b="0" i="0" dirty="0">
                <a:solidFill>
                  <a:srgbClr val="F8FA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(ISA):</a:t>
            </a:r>
          </a:p>
          <a:p>
            <a:pPr marL="0" indent="0" algn="l">
              <a:lnSpc>
                <a:spcPts val="2143"/>
              </a:lnSpc>
              <a:spcBef>
                <a:spcPts val="1029"/>
              </a:spcBef>
              <a:spcAft>
                <a:spcPts val="1029"/>
              </a:spcAft>
              <a:buNone/>
            </a:pPr>
            <a:r>
              <a:rPr lang="ru-RU" sz="1600" b="0" i="0" dirty="0" err="1">
                <a:solidFill>
                  <a:srgbClr val="F8FA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Градієнт</a:t>
            </a:r>
            <a:r>
              <a:rPr lang="ru-RU" sz="1600" b="0" i="0" dirty="0">
                <a:solidFill>
                  <a:srgbClr val="F8FA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b="0" i="0" dirty="0" err="1">
                <a:solidFill>
                  <a:srgbClr val="F8FA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температури</a:t>
            </a:r>
            <a:r>
              <a:rPr lang="ru-RU" sz="1600" b="0" i="0" dirty="0">
                <a:solidFill>
                  <a:srgbClr val="F8FA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становить </a:t>
            </a:r>
            <a:r>
              <a:rPr lang="ru-RU" sz="1600" b="1" i="0" dirty="0">
                <a:solidFill>
                  <a:srgbClr val="F8FA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-6.5°C на </a:t>
            </a:r>
            <a:r>
              <a:rPr lang="ru-RU" sz="1600" b="1" i="0" dirty="0" err="1">
                <a:solidFill>
                  <a:srgbClr val="F8FA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кілометр</a:t>
            </a:r>
            <a:r>
              <a:rPr lang="ru-RU" sz="1600" b="0" i="0" dirty="0">
                <a:solidFill>
                  <a:srgbClr val="F8FA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до </a:t>
            </a:r>
            <a:r>
              <a:rPr lang="ru-RU" sz="1600" b="0" i="0" dirty="0" err="1">
                <a:solidFill>
                  <a:srgbClr val="F8FA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тропопаузи</a:t>
            </a:r>
            <a:r>
              <a:rPr lang="ru-RU" sz="1600" b="0" i="0" dirty="0">
                <a:solidFill>
                  <a:srgbClr val="F8FA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ru-RU" sz="1600" b="0" i="0" dirty="0" err="1">
                <a:solidFill>
                  <a:srgbClr val="F8FA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приблизно</a:t>
            </a:r>
            <a:r>
              <a:rPr lang="ru-RU" sz="1600" b="0" i="0" dirty="0">
                <a:solidFill>
                  <a:srgbClr val="F8FA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11 км, де температура </a:t>
            </a:r>
            <a:r>
              <a:rPr lang="ru-RU" sz="1600" b="0" i="0" dirty="0" err="1">
                <a:solidFill>
                  <a:srgbClr val="F8FA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сягає</a:t>
            </a:r>
            <a:r>
              <a:rPr lang="ru-RU" sz="1600" b="0" i="0" dirty="0">
                <a:solidFill>
                  <a:srgbClr val="F8FA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lang="ru-RU" sz="1600" b="1" i="0" dirty="0">
                <a:solidFill>
                  <a:srgbClr val="F8FA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-56.5°C</a:t>
            </a:r>
            <a:r>
              <a:rPr lang="ru-RU" sz="1600" b="0" i="0" dirty="0">
                <a:solidFill>
                  <a:srgbClr val="F8FA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).</a:t>
            </a:r>
          </a:p>
          <a:p>
            <a:pPr marL="0" indent="0" algn="l">
              <a:lnSpc>
                <a:spcPts val="2143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ru-RU" sz="1600" b="0" i="0" dirty="0">
                <a:solidFill>
                  <a:srgbClr val="F8FA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Температура </a:t>
            </a:r>
            <a:r>
              <a:rPr lang="ru-RU" sz="1600" b="0" i="0" dirty="0" err="1">
                <a:solidFill>
                  <a:srgbClr val="F8FA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розраховується</a:t>
            </a:r>
            <a:r>
              <a:rPr lang="ru-RU" sz="1600" b="0" i="0" dirty="0">
                <a:solidFill>
                  <a:srgbClr val="F8FA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за формулою: </a:t>
            </a:r>
            <a:r>
              <a:rPr lang="en-US" sz="1600" b="0" i="1" dirty="0">
                <a:solidFill>
                  <a:srgbClr val="F8FA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sz="1600" b="0" i="0" dirty="0">
                <a:solidFill>
                  <a:srgbClr val="F8FA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en-US" sz="1600" b="0" i="1" dirty="0">
                <a:solidFill>
                  <a:srgbClr val="F8FA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uk-UA" sz="1600" b="0" i="1" dirty="0">
                <a:solidFill>
                  <a:srgbClr val="F8FA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600" b="0" i="1" dirty="0">
                <a:solidFill>
                  <a:srgbClr val="F8FA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ISA</a:t>
            </a:r>
            <a:r>
              <a:rPr lang="uk-UA" sz="1600" b="0" i="1" dirty="0">
                <a:solidFill>
                  <a:srgbClr val="F8FA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en-US" sz="1600" b="0" i="0" dirty="0">
                <a:solidFill>
                  <a:srgbClr val="F8FA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​+</a:t>
            </a:r>
            <a:r>
              <a:rPr lang="el-GR" sz="1600" b="0" i="0" dirty="0">
                <a:solidFill>
                  <a:srgbClr val="F8FA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Δ</a:t>
            </a:r>
            <a:r>
              <a:rPr lang="en-US" sz="1600" b="0" i="1" dirty="0">
                <a:solidFill>
                  <a:srgbClr val="F8FA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endParaRPr lang="uk-UA" sz="1600" b="0" i="1" dirty="0">
              <a:solidFill>
                <a:srgbClr val="F8FAFF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l">
              <a:lnSpc>
                <a:spcPts val="2143"/>
              </a:lnSpc>
              <a:spcBef>
                <a:spcPts val="300"/>
              </a:spcBef>
              <a:spcAft>
                <a:spcPts val="300"/>
              </a:spcAft>
              <a:buNone/>
            </a:pPr>
            <a:br>
              <a:rPr lang="uk-UA" sz="1600" b="0" i="1" dirty="0">
                <a:solidFill>
                  <a:srgbClr val="F8FA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uk-UA" sz="1600" b="1" i="0" dirty="0">
                <a:solidFill>
                  <a:srgbClr val="F8FA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Вище тропопаузи</a:t>
            </a:r>
            <a:r>
              <a:rPr lang="uk-UA" sz="1600" b="0" i="0" dirty="0">
                <a:solidFill>
                  <a:srgbClr val="F8FA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температура залишається стабільною, що впливає на аеродинамічні характеристики літаків та витрату палива.</a:t>
            </a:r>
          </a:p>
          <a:p>
            <a:pPr marL="0" indent="0" algn="l">
              <a:lnSpc>
                <a:spcPts val="2143"/>
              </a:lnSpc>
              <a:spcBef>
                <a:spcPts val="300"/>
              </a:spcBef>
              <a:spcAft>
                <a:spcPts val="300"/>
              </a:spcAft>
              <a:buNone/>
            </a:pPr>
            <a:br>
              <a:rPr lang="ru-RU" sz="1600" b="0" i="0" dirty="0">
                <a:solidFill>
                  <a:srgbClr val="F8FA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ru-RU" sz="1600" b="0" i="0" dirty="0">
              <a:solidFill>
                <a:srgbClr val="F8FAFF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EB28477-6280-8F5C-9FD1-CFA1F1FA8D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92" y="46037"/>
            <a:ext cx="1350942" cy="1426519"/>
          </a:xfrm>
          <a:prstGeom prst="rect">
            <a:avLst/>
          </a:prstGeom>
        </p:spPr>
      </p:pic>
      <p:sp>
        <p:nvSpPr>
          <p:cNvPr id="4" name="Місце для номера слайда 3">
            <a:extLst>
              <a:ext uri="{FF2B5EF4-FFF2-40B4-BE49-F238E27FC236}">
                <a16:creationId xmlns:a16="http://schemas.microsoft.com/office/drawing/2014/main" id="{65276B4E-52E3-4A25-EA06-0026F6B61044}"/>
              </a:ext>
            </a:extLst>
          </p:cNvPr>
          <p:cNvSpPr>
            <a:spLocks noGrp="1"/>
          </p:cNvSpPr>
          <p:nvPr/>
        </p:nvSpPr>
        <p:spPr>
          <a:xfrm>
            <a:off x="8951343" y="60586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rgbClr val="01D7C1"/>
                </a:solidFill>
              </a:rPr>
              <a:t>6</a:t>
            </a:r>
            <a:endParaRPr lang="ru-RU" sz="2800" dirty="0">
              <a:solidFill>
                <a:srgbClr val="01D7C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38924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20CE0912-BB77-D750-B92F-53EDD5FB67E3}"/>
              </a:ext>
            </a:extLst>
          </p:cNvPr>
          <p:cNvSpPr txBox="1">
            <a:spLocks/>
          </p:cNvSpPr>
          <p:nvPr/>
        </p:nvSpPr>
        <p:spPr>
          <a:xfrm>
            <a:off x="1445834" y="43507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 err="1">
                <a:solidFill>
                  <a:srgbClr val="F2B2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Аеропорти</a:t>
            </a:r>
            <a:r>
              <a:rPr lang="ru-RU" dirty="0">
                <a:solidFill>
                  <a:srgbClr val="F2B2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та </a:t>
            </a:r>
            <a:r>
              <a:rPr lang="ru-RU" dirty="0" err="1">
                <a:solidFill>
                  <a:srgbClr val="F2B2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процедури</a:t>
            </a:r>
            <a:r>
              <a:rPr lang="ru-RU" dirty="0">
                <a:solidFill>
                  <a:srgbClr val="F2B2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SID/STAR</a:t>
            </a:r>
            <a:endParaRPr lang="uk-UA" dirty="0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7658DFE7-47E5-1238-836E-3D32C626ED76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760520" y="1713945"/>
            <a:ext cx="10670959" cy="47089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uk-UA" altLang="uk-UA" sz="2000" dirty="0">
                <a:latin typeface="Arial" panose="020B0604020202020204" pitchFamily="34" charset="0"/>
              </a:rPr>
              <a:t>З</a:t>
            </a:r>
            <a:r>
              <a:rPr lang="en-US" altLang="uk-UA" sz="2000" dirty="0">
                <a:latin typeface="Arial" panose="020B0604020202020204" pitchFamily="34" charset="0"/>
              </a:rPr>
              <a:t> Waypoints, airways, terminators, airports </a:t>
            </a:r>
            <a:r>
              <a:rPr lang="uk-UA" altLang="uk-UA" sz="2000" dirty="0">
                <a:latin typeface="Arial" panose="020B0604020202020204" pitchFamily="34" charset="0"/>
              </a:rPr>
              <a:t>складається граф в якому ми обчислюємо маршрут.</a:t>
            </a:r>
            <a:br>
              <a:rPr lang="uk-UA" altLang="uk-UA" sz="2000" b="1" dirty="0">
                <a:latin typeface="Arial" panose="020B0604020202020204" pitchFamily="34" charset="0"/>
              </a:rPr>
            </a:br>
            <a:br>
              <a:rPr lang="uk-UA" altLang="uk-UA" sz="2000" b="1" dirty="0">
                <a:latin typeface="Arial" panose="020B0604020202020204" pitchFamily="34" charset="0"/>
              </a:rPr>
            </a:br>
            <a:r>
              <a:rPr lang="en-US" altLang="uk-UA" sz="2000" b="1" dirty="0">
                <a:latin typeface="Arial" panose="020B0604020202020204" pitchFamily="34" charset="0"/>
              </a:rPr>
              <a:t>Waypoints</a:t>
            </a:r>
            <a:r>
              <a:rPr lang="uk-UA" altLang="uk-UA" sz="2000" dirty="0">
                <a:latin typeface="Arial" panose="020B0604020202020204" pitchFamily="34" charset="0"/>
              </a:rPr>
              <a:t> — це заздалегідь визначені географічні точки, які використовуються для навігації повітряних суден під час польоту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br>
              <a:rPr lang="uk-UA" altLang="uk-UA" sz="2000" dirty="0">
                <a:latin typeface="Arial" panose="020B0604020202020204" pitchFamily="34" charset="0"/>
              </a:rPr>
            </a:br>
            <a:r>
              <a:rPr lang="uk-UA" altLang="uk-UA" sz="2000" b="1" dirty="0">
                <a:latin typeface="Arial" panose="020B0604020202020204" pitchFamily="34" charset="0"/>
              </a:rPr>
              <a:t>Термінатори</a:t>
            </a:r>
            <a:r>
              <a:rPr lang="uk-UA" altLang="uk-UA" sz="2000" dirty="0">
                <a:latin typeface="Arial" panose="020B0604020202020204" pitchFamily="34" charset="0"/>
              </a:rPr>
              <a:t> — спеціальні точки для /виходу з </a:t>
            </a:r>
            <a:r>
              <a:rPr lang="uk-UA" altLang="uk-UA" sz="2000" dirty="0" err="1">
                <a:latin typeface="Arial" panose="020B0604020202020204" pitchFamily="34" charset="0"/>
              </a:rPr>
              <a:t>аервеїв</a:t>
            </a:r>
            <a:r>
              <a:rPr lang="uk-UA" altLang="uk-UA" sz="2000" dirty="0">
                <a:latin typeface="Arial" panose="020B0604020202020204" pitchFamily="34" charset="0"/>
              </a:rPr>
              <a:t>, не довільні. 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uk-UA" altLang="uk-UA" sz="2000" dirty="0">
                <a:latin typeface="Arial" panose="020B0604020202020204" pitchFamily="34" charset="0"/>
              </a:rPr>
              <a:t>Приклад: LEBL SID через точку LOTOS входу до </a:t>
            </a:r>
            <a:r>
              <a:rPr lang="uk-UA" altLang="uk-UA" sz="2000" dirty="0" err="1">
                <a:latin typeface="Arial" panose="020B0604020202020204" pitchFamily="34" charset="0"/>
              </a:rPr>
              <a:t>аервею</a:t>
            </a:r>
            <a:r>
              <a:rPr lang="uk-UA" altLang="uk-UA" sz="2000" dirty="0">
                <a:latin typeface="Arial" panose="020B0604020202020204" pitchFamily="34" charset="0"/>
              </a:rPr>
              <a:t>, LEGA STAR через VIBAS.</a:t>
            </a:r>
            <a:br>
              <a:rPr kumimoji="0" lang="uk-UA" altLang="uk-UA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br>
              <a:rPr kumimoji="0" lang="uk-UA" altLang="uk-UA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uk-UA" altLang="uk-UA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SID (Standard </a:t>
            </a:r>
            <a:r>
              <a:rPr kumimoji="0" lang="uk-UA" altLang="uk-UA" sz="2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Instrument</a:t>
            </a:r>
            <a:r>
              <a:rPr kumimoji="0" lang="uk-UA" altLang="uk-UA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uk-UA" altLang="uk-UA" sz="2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Departure</a:t>
            </a:r>
            <a:r>
              <a:rPr kumimoji="0" lang="uk-UA" altLang="uk-UA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</a:t>
            </a:r>
            <a:r>
              <a:rPr kumimoji="0" lang="uk-UA" altLang="uk-UA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Процедура зльоту, ламана траєкторія в 3D від аеропорту до термінатор.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kumimoji="0" lang="uk-UA" altLang="uk-UA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uk-UA" altLang="uk-UA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STAR (Standard Terminal </a:t>
            </a:r>
            <a:r>
              <a:rPr kumimoji="0" lang="uk-UA" altLang="uk-UA" sz="2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Arrival</a:t>
            </a:r>
            <a:r>
              <a:rPr kumimoji="0" lang="uk-UA" altLang="uk-UA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uk-UA" altLang="uk-UA" sz="2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Route</a:t>
            </a:r>
            <a:r>
              <a:rPr kumimoji="0" lang="uk-UA" altLang="uk-UA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</a:t>
            </a:r>
            <a:r>
              <a:rPr kumimoji="0" lang="uk-UA" altLang="uk-UA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Процедура заходу на посадку, з’єднує </a:t>
            </a:r>
            <a:r>
              <a:rPr kumimoji="0" lang="uk-UA" altLang="uk-UA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аервеї</a:t>
            </a:r>
            <a:r>
              <a:rPr kumimoji="0" lang="uk-UA" altLang="uk-UA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з аеропортом через термінатор.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uk-UA" altLang="uk-UA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A52A4335-9F5F-9462-6B05-DB95C31390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92" y="46037"/>
            <a:ext cx="1350942" cy="1426519"/>
          </a:xfrm>
          <a:prstGeom prst="rect">
            <a:avLst/>
          </a:prstGeom>
        </p:spPr>
      </p:pic>
      <p:sp>
        <p:nvSpPr>
          <p:cNvPr id="3" name="Місце для номера слайда 3">
            <a:extLst>
              <a:ext uri="{FF2B5EF4-FFF2-40B4-BE49-F238E27FC236}">
                <a16:creationId xmlns:a16="http://schemas.microsoft.com/office/drawing/2014/main" id="{65276B4E-52E3-4A25-EA06-0026F6B61044}"/>
              </a:ext>
            </a:extLst>
          </p:cNvPr>
          <p:cNvSpPr>
            <a:spLocks noGrp="1"/>
          </p:cNvSpPr>
          <p:nvPr/>
        </p:nvSpPr>
        <p:spPr>
          <a:xfrm>
            <a:off x="8968596" y="595513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rgbClr val="01D7C1"/>
                </a:solidFill>
              </a:rPr>
              <a:t>7</a:t>
            </a:r>
            <a:endParaRPr lang="ru-RU" sz="2800" dirty="0">
              <a:solidFill>
                <a:srgbClr val="01D7C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55278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1920758-357F-59F8-5E6D-C3C8E5EC9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3140" y="146993"/>
            <a:ext cx="9171317" cy="1325563"/>
          </a:xfrm>
        </p:spPr>
        <p:txBody>
          <a:bodyPr/>
          <a:lstStyle/>
          <a:p>
            <a:r>
              <a:rPr lang="uk-UA" dirty="0">
                <a:solidFill>
                  <a:srgbClr val="F2B2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Структура </a:t>
            </a:r>
            <a:r>
              <a:rPr lang="uk-UA" dirty="0" err="1">
                <a:solidFill>
                  <a:srgbClr val="F2B2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проєкту</a:t>
            </a:r>
            <a:endParaRPr lang="ru-RU" dirty="0">
              <a:solidFill>
                <a:srgbClr val="F2B2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83ED64A-FCD0-8C62-7BCF-7AD96D441F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92" y="46037"/>
            <a:ext cx="1350942" cy="1426519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A3C89CDE-6AE7-8F78-E93A-FE975125970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82" r="2946"/>
          <a:stretch>
            <a:fillRect/>
          </a:stretch>
        </p:blipFill>
        <p:spPr>
          <a:xfrm>
            <a:off x="12404" y="2015822"/>
            <a:ext cx="12179596" cy="2940881"/>
          </a:xfrm>
          <a:prstGeom prst="rect">
            <a:avLst/>
          </a:prstGeom>
        </p:spPr>
      </p:pic>
      <p:sp>
        <p:nvSpPr>
          <p:cNvPr id="3" name="Місце для номера слайда 3">
            <a:extLst>
              <a:ext uri="{FF2B5EF4-FFF2-40B4-BE49-F238E27FC236}">
                <a16:creationId xmlns:a16="http://schemas.microsoft.com/office/drawing/2014/main" id="{65276B4E-52E3-4A25-EA06-0026F6B61044}"/>
              </a:ext>
            </a:extLst>
          </p:cNvPr>
          <p:cNvSpPr>
            <a:spLocks noGrp="1"/>
          </p:cNvSpPr>
          <p:nvPr/>
        </p:nvSpPr>
        <p:spPr>
          <a:xfrm>
            <a:off x="9175630" y="604139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rgbClr val="01D7C1"/>
                </a:solidFill>
              </a:rPr>
              <a:t>8</a:t>
            </a:r>
            <a:endParaRPr lang="ru-RU" sz="2800" dirty="0">
              <a:solidFill>
                <a:srgbClr val="01D7C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47662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FFAA872B-8BB6-F883-5A43-65213649A6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0033" y="1384360"/>
            <a:ext cx="9480790" cy="474497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>
                <a:effectLst/>
              </a:rPr>
              <a:t>ISA </a:t>
            </a:r>
            <a:r>
              <a:rPr lang="uk-UA" sz="1800" dirty="0">
                <a:effectLst/>
              </a:rPr>
              <a:t>файли (</a:t>
            </a:r>
            <a:r>
              <a:rPr lang="en-US" sz="1800" dirty="0">
                <a:effectLst/>
              </a:rPr>
              <a:t>boeing-738-climb.json, boeing-738-cruise.json, boeing-738-descent.json) </a:t>
            </a:r>
            <a:r>
              <a:rPr lang="uk-UA" sz="1800" dirty="0">
                <a:effectLst/>
              </a:rPr>
              <a:t>містять характеристики продуктивності </a:t>
            </a:r>
            <a:r>
              <a:rPr lang="en-US" sz="1800" dirty="0">
                <a:effectLst/>
              </a:rPr>
              <a:t>Boeing 738.</a:t>
            </a:r>
            <a:endParaRPr lang="uk-UA" sz="1800" dirty="0">
              <a:effectLst/>
            </a:endParaRPr>
          </a:p>
          <a:p>
            <a:pPr marL="0" indent="0">
              <a:buNone/>
            </a:pPr>
            <a:r>
              <a:rPr lang="ru-RU" sz="1800" dirty="0" err="1">
                <a:effectLst/>
              </a:rPr>
              <a:t>Включають</a:t>
            </a:r>
            <a:r>
              <a:rPr lang="ru-RU" sz="1800" dirty="0">
                <a:effectLst/>
              </a:rPr>
              <a:t> </a:t>
            </a:r>
            <a:r>
              <a:rPr lang="ru-RU" sz="1800" dirty="0" err="1">
                <a:effectLst/>
              </a:rPr>
              <a:t>дані</a:t>
            </a:r>
            <a:r>
              <a:rPr lang="ru-RU" sz="1800" dirty="0">
                <a:effectLst/>
              </a:rPr>
              <a:t> про </a:t>
            </a:r>
            <a:r>
              <a:rPr lang="ru-RU" sz="1800" dirty="0" err="1">
                <a:effectLst/>
              </a:rPr>
              <a:t>витрату</a:t>
            </a:r>
            <a:r>
              <a:rPr lang="ru-RU" sz="1800" dirty="0">
                <a:effectLst/>
              </a:rPr>
              <a:t> </a:t>
            </a:r>
            <a:r>
              <a:rPr lang="ru-RU" sz="1800" dirty="0" err="1">
                <a:effectLst/>
              </a:rPr>
              <a:t>палива</a:t>
            </a:r>
            <a:r>
              <a:rPr lang="ru-RU" sz="1800" dirty="0">
                <a:effectLst/>
              </a:rPr>
              <a:t>, TAS, IAS для </a:t>
            </a:r>
            <a:r>
              <a:rPr lang="ru-RU" sz="1800" dirty="0" err="1">
                <a:effectLst/>
              </a:rPr>
              <a:t>різних</a:t>
            </a:r>
            <a:r>
              <a:rPr lang="ru-RU" sz="1800" dirty="0">
                <a:effectLst/>
              </a:rPr>
              <a:t> </a:t>
            </a:r>
            <a:r>
              <a:rPr lang="ru-RU" sz="1800" dirty="0" err="1">
                <a:effectLst/>
              </a:rPr>
              <a:t>висот</a:t>
            </a:r>
            <a:r>
              <a:rPr lang="ru-RU" sz="1800" dirty="0">
                <a:effectLst/>
              </a:rPr>
              <a:t>, </a:t>
            </a:r>
            <a:r>
              <a:rPr lang="ru-RU" sz="1800" dirty="0" err="1">
                <a:effectLst/>
              </a:rPr>
              <a:t>мас</a:t>
            </a:r>
            <a:r>
              <a:rPr lang="ru-RU" sz="1800" dirty="0">
                <a:effectLst/>
              </a:rPr>
              <a:t> і </a:t>
            </a:r>
            <a:r>
              <a:rPr lang="ru-RU" sz="1800" dirty="0" err="1">
                <a:effectLst/>
              </a:rPr>
              <a:t>відхилень</a:t>
            </a:r>
            <a:r>
              <a:rPr lang="ru-RU" sz="1800" dirty="0">
                <a:effectLst/>
              </a:rPr>
              <a:t> ISA.</a:t>
            </a:r>
          </a:p>
          <a:p>
            <a:pPr marL="0" indent="0">
              <a:buNone/>
            </a:pPr>
            <a:r>
              <a:rPr lang="uk-UA" sz="1800" dirty="0">
                <a:effectLst/>
              </a:rPr>
              <a:t>Приклад структури: { "</a:t>
            </a:r>
            <a:r>
              <a:rPr lang="en-US" sz="1800" dirty="0">
                <a:effectLst/>
              </a:rPr>
              <a:t>mass": { "ISA": { "</a:t>
            </a:r>
            <a:r>
              <a:rPr lang="en-US" sz="1800" dirty="0" err="1">
                <a:effectLst/>
              </a:rPr>
              <a:t>fl</a:t>
            </a:r>
            <a:r>
              <a:rPr lang="en-US" sz="1800" dirty="0">
                <a:effectLst/>
              </a:rPr>
              <a:t>": { "fuel": ..., "</a:t>
            </a:r>
            <a:r>
              <a:rPr lang="en-US" sz="1800" dirty="0" err="1">
                <a:effectLst/>
              </a:rPr>
              <a:t>tas</a:t>
            </a:r>
            <a:r>
              <a:rPr lang="en-US" sz="1800" dirty="0">
                <a:effectLst/>
              </a:rPr>
              <a:t>": ..., "time": ... } } }.</a:t>
            </a:r>
          </a:p>
          <a:p>
            <a:pPr marL="0" indent="0">
              <a:buNone/>
            </a:pPr>
            <a:r>
              <a:rPr lang="ru-RU" sz="1800" dirty="0" err="1">
                <a:effectLst/>
              </a:rPr>
              <a:t>Використовуються</a:t>
            </a:r>
            <a:r>
              <a:rPr lang="ru-RU" sz="1800" dirty="0">
                <a:effectLst/>
              </a:rPr>
              <a:t> для </a:t>
            </a:r>
            <a:r>
              <a:rPr lang="ru-RU" sz="1800" dirty="0" err="1">
                <a:effectLst/>
              </a:rPr>
              <a:t>лінійної</a:t>
            </a:r>
            <a:r>
              <a:rPr lang="ru-RU" sz="1800" dirty="0">
                <a:effectLst/>
              </a:rPr>
              <a:t> </a:t>
            </a:r>
            <a:r>
              <a:rPr lang="ru-RU" sz="1800" dirty="0" err="1">
                <a:effectLst/>
              </a:rPr>
              <a:t>інтерполяції</a:t>
            </a:r>
            <a:r>
              <a:rPr lang="ru-RU" sz="1800" dirty="0">
                <a:effectLst/>
              </a:rPr>
              <a:t> </a:t>
            </a:r>
            <a:r>
              <a:rPr lang="ru-RU" sz="1800" dirty="0" err="1">
                <a:effectLst/>
              </a:rPr>
              <a:t>параметрів</a:t>
            </a:r>
            <a:r>
              <a:rPr lang="ru-RU" sz="1800" dirty="0">
                <a:effectLst/>
              </a:rPr>
              <a:t> у </a:t>
            </a:r>
            <a:r>
              <a:rPr lang="ru-RU" sz="1800" dirty="0" err="1">
                <a:effectLst/>
              </a:rPr>
              <a:t>реальних</a:t>
            </a:r>
            <a:r>
              <a:rPr lang="ru-RU" sz="1800" dirty="0">
                <a:effectLst/>
              </a:rPr>
              <a:t> </a:t>
            </a:r>
            <a:r>
              <a:rPr lang="ru-RU" sz="1800" dirty="0" err="1">
                <a:effectLst/>
              </a:rPr>
              <a:t>умовах</a:t>
            </a:r>
            <a:r>
              <a:rPr lang="ru-RU" sz="1800" dirty="0">
                <a:effectLst/>
              </a:rPr>
              <a:t>.</a:t>
            </a:r>
          </a:p>
          <a:p>
            <a:pPr marL="0" indent="0">
              <a:buNone/>
            </a:pPr>
            <a:endParaRPr lang="en-US" sz="1800" dirty="0">
              <a:effectLst/>
            </a:endParaRPr>
          </a:p>
        </p:txBody>
      </p:sp>
      <p:sp>
        <p:nvSpPr>
          <p:cNvPr id="13" name="Заголовок 1">
            <a:extLst>
              <a:ext uri="{FF2B5EF4-FFF2-40B4-BE49-F238E27FC236}">
                <a16:creationId xmlns:a16="http://schemas.microsoft.com/office/drawing/2014/main" id="{3FE68050-9865-CC95-5C25-845349E854B0}"/>
              </a:ext>
            </a:extLst>
          </p:cNvPr>
          <p:cNvSpPr txBox="1">
            <a:spLocks/>
          </p:cNvSpPr>
          <p:nvPr/>
        </p:nvSpPr>
        <p:spPr>
          <a:xfrm>
            <a:off x="1630033" y="270514"/>
            <a:ext cx="917131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solidFill>
                  <a:srgbClr val="F2B2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Структура </a:t>
            </a:r>
            <a:r>
              <a:rPr lang="ru-RU" dirty="0" err="1">
                <a:solidFill>
                  <a:srgbClr val="F2B2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даних</a:t>
            </a:r>
            <a:r>
              <a:rPr lang="ru-RU" dirty="0">
                <a:solidFill>
                  <a:srgbClr val="F2B2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ISA для </a:t>
            </a:r>
            <a:r>
              <a:rPr lang="ru-RU" dirty="0" err="1">
                <a:solidFill>
                  <a:srgbClr val="F2B2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моделювання</a:t>
            </a:r>
            <a:br>
              <a:rPr lang="ru-RU" dirty="0">
                <a:solidFill>
                  <a:srgbClr val="F2B2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ru-RU" dirty="0">
              <a:solidFill>
                <a:srgbClr val="F2B2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134E16D4-7B40-04B5-3CAD-B56A566B7C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92" y="46037"/>
            <a:ext cx="1350942" cy="1426519"/>
          </a:xfrm>
          <a:prstGeom prst="rect">
            <a:avLst/>
          </a:prstGeom>
        </p:spPr>
      </p:pic>
      <p:sp>
        <p:nvSpPr>
          <p:cNvPr id="4" name="Місце для номера слайда 3">
            <a:extLst>
              <a:ext uri="{FF2B5EF4-FFF2-40B4-BE49-F238E27FC236}">
                <a16:creationId xmlns:a16="http://schemas.microsoft.com/office/drawing/2014/main" id="{65276B4E-52E3-4A25-EA06-0026F6B61044}"/>
              </a:ext>
            </a:extLst>
          </p:cNvPr>
          <p:cNvSpPr>
            <a:spLocks noGrp="1"/>
          </p:cNvSpPr>
          <p:nvPr/>
        </p:nvSpPr>
        <p:spPr>
          <a:xfrm>
            <a:off x="8882332" y="612933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rgbClr val="01D7C1"/>
                </a:solidFill>
              </a:rPr>
              <a:t>9</a:t>
            </a:r>
            <a:endParaRPr lang="ru-RU" sz="2800" dirty="0">
              <a:solidFill>
                <a:srgbClr val="01D7C1"/>
              </a:solidFill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07F1E30-DC92-07C1-66BE-799FC8A1B0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1177" y="3312329"/>
            <a:ext cx="3909387" cy="3313571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5D7BF92-7C1E-EBE6-E20C-8776F3090C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6130" y="3312330"/>
            <a:ext cx="3065663" cy="3244757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0674A7C1-BD49-30FA-5A59-8008BAD8C5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91793" y="3312330"/>
            <a:ext cx="3286654" cy="3171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126624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Презентація1" id="{60013B40-3F02-4836-AA01-A3795C1D5099}" vid="{F232E6CE-37CA-4AE4-B45F-9761480992F4}"/>
    </a:ext>
  </a:extLst>
</a:theme>
</file>

<file path=ppt/theme/theme2.xml><?xml version="1.0" encoding="utf-8"?>
<a:theme xmlns:a="http://schemas.openxmlformats.org/drawingml/2006/main" name="Тема Office">
  <a:themeElements>
    <a:clrScheme name="Офіс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Офіс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Офіс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Template_CRCT_dark 1</Template>
  <TotalTime>2978</TotalTime>
  <Words>1043</Words>
  <Application>Microsoft Office PowerPoint</Application>
  <PresentationFormat>Широкий екран</PresentationFormat>
  <Paragraphs>160</Paragraphs>
  <Slides>16</Slides>
  <Notes>1</Notes>
  <HiddenSlides>0</HiddenSlides>
  <MMClips>0</MMClips>
  <ScaleCrop>false</ScaleCrop>
  <HeadingPairs>
    <vt:vector size="6" baseType="variant">
      <vt:variant>
        <vt:lpstr>Використані шрифти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слайдів</vt:lpstr>
      </vt:variant>
      <vt:variant>
        <vt:i4>16</vt:i4>
      </vt:variant>
    </vt:vector>
  </HeadingPairs>
  <TitlesOfParts>
    <vt:vector size="21" baseType="lpstr">
      <vt:lpstr>Aptos</vt:lpstr>
      <vt:lpstr>Arial</vt:lpstr>
      <vt:lpstr>Calibri</vt:lpstr>
      <vt:lpstr>Calibri Light</vt:lpstr>
      <vt:lpstr>Тема Office</vt:lpstr>
      <vt:lpstr>Компʼютерний розрахунок процесу набору висоти літаком з врахуванням ISA deviation</vt:lpstr>
      <vt:lpstr>Мета, об’єкт, предмет</vt:lpstr>
      <vt:lpstr>Основні технології</vt:lpstr>
      <vt:lpstr>Реалізація</vt:lpstr>
      <vt:lpstr>Презентація PowerPoint</vt:lpstr>
      <vt:lpstr>Тропопауза та вплив на ISA</vt:lpstr>
      <vt:lpstr>Презентація PowerPoint</vt:lpstr>
      <vt:lpstr>Структура проєкту</vt:lpstr>
      <vt:lpstr>Презентація PowerPoint</vt:lpstr>
      <vt:lpstr>Презентація PowerPoint</vt:lpstr>
      <vt:lpstr>Навігаційні точки та аервеї</vt:lpstr>
      <vt:lpstr>Маршрути які задані в програмі по замовчуванню</vt:lpstr>
      <vt:lpstr>Візуалізація програми </vt:lpstr>
      <vt:lpstr>Презентація PowerPoint</vt:lpstr>
      <vt:lpstr>Презентація PowerPoint</vt:lpstr>
      <vt:lpstr>Висновки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Play And</dc:creator>
  <cp:lastModifiedBy>Play And</cp:lastModifiedBy>
  <cp:revision>110</cp:revision>
  <dcterms:created xsi:type="dcterms:W3CDTF">2025-05-31T15:04:51Z</dcterms:created>
  <dcterms:modified xsi:type="dcterms:W3CDTF">2025-06-16T14:04:34Z</dcterms:modified>
</cp:coreProperties>
</file>